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9"/>
  </p:notesMasterIdLst>
  <p:sldIdLst>
    <p:sldId id="259" r:id="rId2"/>
    <p:sldId id="296" r:id="rId3"/>
    <p:sldId id="257" r:id="rId4"/>
    <p:sldId id="297" r:id="rId5"/>
    <p:sldId id="298" r:id="rId6"/>
    <p:sldId id="316" r:id="rId7"/>
    <p:sldId id="301" r:id="rId8"/>
    <p:sldId id="315" r:id="rId9"/>
    <p:sldId id="305" r:id="rId10"/>
    <p:sldId id="317" r:id="rId11"/>
    <p:sldId id="318" r:id="rId12"/>
    <p:sldId id="304" r:id="rId13"/>
    <p:sldId id="313" r:id="rId14"/>
    <p:sldId id="283" r:id="rId15"/>
    <p:sldId id="310" r:id="rId16"/>
    <p:sldId id="309" r:id="rId17"/>
    <p:sldId id="27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F8701"/>
    <a:srgbClr val="FF88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5394" autoAdjust="0"/>
  </p:normalViewPr>
  <p:slideViewPr>
    <p:cSldViewPr snapToGrid="0">
      <p:cViewPr varScale="1">
        <p:scale>
          <a:sx n="113" d="100"/>
          <a:sy n="113" d="100"/>
        </p:scale>
        <p:origin x="70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1" loCatId="cycle" qsTypeId="urn:microsoft.com/office/officeart/2005/8/quickstyle/simple2#1" qsCatId="simple" csTypeId="urn:microsoft.com/office/officeart/2005/8/colors/accent2_1#1" csCatId="accent1" phldr="1"/>
      <dgm:spPr/>
      <dgm:t>
        <a:bodyPr/>
        <a:lstStyle/>
        <a:p>
          <a:endParaRPr lang="en-US"/>
        </a:p>
      </dgm:t>
    </dgm:pt>
    <dgm:pt modelId="{8E2A460B-45D3-4E20-A31D-4AFE676F0DDA}">
      <dgm:prSet phldrT="[Text]" phldr="0" custT="1"/>
      <dgm:spPr/>
      <dgm:t>
        <a:bodyPr vert="horz" wrap="square"/>
        <a:lstStyle/>
        <a:p>
          <a:pPr>
            <a:lnSpc>
              <a:spcPct val="100000"/>
            </a:lnSpc>
            <a:spcBef>
              <a:spcPct val="0"/>
            </a:spcBef>
            <a:spcAft>
              <a:spcPct val="35000"/>
            </a:spcAft>
          </a:pPr>
          <a:endParaRPr lang="en-US" sz="1800" b="1">
            <a:latin typeface="Comic Sans MS" panose="030F0702030302020204" charset="0"/>
            <a:cs typeface="Comic Sans MS" panose="030F0702030302020204" charset="0"/>
          </a:endParaRPr>
        </a:p>
      </dgm:t>
    </dgm:pt>
    <dgm:pt modelId="{40722E6B-70D7-49DD-BCDB-C5F5A53BB946}" type="parTrans" cxnId="{599A928C-1F84-4BB3-890F-9C4DB43E95A0}">
      <dgm:prSet/>
      <dgm:spPr/>
      <dgm:t>
        <a:bodyPr/>
        <a:lstStyle/>
        <a:p>
          <a:endParaRPr lang="en-US"/>
        </a:p>
      </dgm:t>
    </dgm:pt>
    <dgm:pt modelId="{AC66A5CC-387D-4D7B-8E90-1B8214C2F261}" type="sibTrans" cxnId="{599A928C-1F84-4BB3-890F-9C4DB43E95A0}">
      <dgm:prSet/>
      <dgm:spPr/>
      <dgm:t>
        <a:bodyPr/>
        <a:lstStyle/>
        <a:p>
          <a:endParaRPr lang="en-US"/>
        </a:p>
      </dgm:t>
    </dgm:pt>
    <dgm:pt modelId="{ECE2948F-862B-4CC3-B6BC-3E6415C7F5DD}">
      <dgm:prSet phldrT="[Text]" phldr="0" custT="1"/>
      <dgm:spPr/>
      <dgm:t>
        <a:bodyPr vert="horz" wrap="square"/>
        <a:lstStyle/>
        <a:p>
          <a:pPr>
            <a:lnSpc>
              <a:spcPct val="100000"/>
            </a:lnSpc>
            <a:spcBef>
              <a:spcPct val="0"/>
            </a:spcBef>
            <a:spcAft>
              <a:spcPct val="35000"/>
            </a:spcAft>
          </a:pPr>
          <a:r>
            <a:rPr lang="en-US" sz="3200" dirty="0"/>
            <a:t>01</a:t>
          </a:r>
        </a:p>
      </dgm:t>
    </dgm:pt>
    <dgm:pt modelId="{055F34F9-26B5-46B6-B947-B5718EF53A09}" type="parTrans" cxnId="{5C2810D9-8EB4-4279-BAFC-F751A78E5727}">
      <dgm:prSet/>
      <dgm:spPr/>
      <dgm:t>
        <a:bodyPr/>
        <a:lstStyle/>
        <a:p>
          <a:endParaRPr lang="en-US"/>
        </a:p>
      </dgm:t>
    </dgm:pt>
    <dgm:pt modelId="{4116C939-0673-4613-8FA7-CB6FE7258301}" type="sibTrans" cxnId="{5C2810D9-8EB4-4279-BAFC-F751A78E5727}">
      <dgm:prSet/>
      <dgm:spPr/>
      <dgm:t>
        <a:bodyPr/>
        <a:lstStyle/>
        <a:p>
          <a:endParaRPr lang="en-US"/>
        </a:p>
      </dgm:t>
    </dgm:pt>
    <dgm:pt modelId="{E17F1310-B4AD-4B57-8D9B-BF776721EA77}">
      <dgm:prSet phldrT="[Text]" phldr="0" custT="1"/>
      <dgm:spPr/>
      <dgm:t>
        <a:bodyPr vert="horz" wrap="square"/>
        <a:lstStyle/>
        <a:p>
          <a:pPr>
            <a:lnSpc>
              <a:spcPct val="100000"/>
            </a:lnSpc>
            <a:spcBef>
              <a:spcPct val="0"/>
            </a:spcBef>
            <a:spcAft>
              <a:spcPct val="35000"/>
            </a:spcAft>
          </a:pPr>
          <a:r>
            <a:rPr lang="en-US" sz="3200" dirty="0"/>
            <a:t>02</a:t>
          </a:r>
        </a:p>
      </dgm:t>
    </dgm:pt>
    <dgm:pt modelId="{6BAC1755-6217-4715-99C2-D1422148265D}" type="parTrans" cxnId="{46DD764E-4578-488B-A85E-9A6BCEBAFE81}">
      <dgm:prSet/>
      <dgm:spPr/>
      <dgm:t>
        <a:bodyPr/>
        <a:lstStyle/>
        <a:p>
          <a:endParaRPr lang="en-US"/>
        </a:p>
      </dgm:t>
    </dgm:pt>
    <dgm:pt modelId="{925984A4-8E6F-4D28-B868-DBAB08F4BD28}" type="sibTrans" cxnId="{46DD764E-4578-488B-A85E-9A6BCEBAFE81}">
      <dgm:prSet/>
      <dgm:spPr/>
      <dgm:t>
        <a:bodyPr/>
        <a:lstStyle/>
        <a:p>
          <a:endParaRPr lang="en-US"/>
        </a:p>
      </dgm:t>
    </dgm:pt>
    <dgm:pt modelId="{468FA009-1E87-4539-85FA-5C28B78DD6E9}">
      <dgm:prSet phldrT="[Text]" phldr="0" custT="1"/>
      <dgm:spPr/>
      <dgm:t>
        <a:bodyPr vert="horz" wrap="square"/>
        <a:lstStyle/>
        <a:p>
          <a:pPr>
            <a:lnSpc>
              <a:spcPct val="100000"/>
            </a:lnSpc>
            <a:spcBef>
              <a:spcPct val="0"/>
            </a:spcBef>
            <a:spcAft>
              <a:spcPct val="35000"/>
            </a:spcAft>
          </a:pPr>
          <a:r>
            <a:rPr lang="en-US" sz="3200" dirty="0"/>
            <a:t>03</a:t>
          </a:r>
        </a:p>
      </dgm:t>
    </dgm:pt>
    <dgm:pt modelId="{F205FF88-2C9B-4658-BCAA-BEA6EB7393B2}" type="parTrans" cxnId="{2A16A055-AE6E-48B2-B587-F20450D9DE4D}">
      <dgm:prSet/>
      <dgm:spPr/>
      <dgm:t>
        <a:bodyPr/>
        <a:lstStyle/>
        <a:p>
          <a:endParaRPr lang="en-US"/>
        </a:p>
      </dgm:t>
    </dgm:pt>
    <dgm:pt modelId="{B5C730DE-1181-420B-A78D-195E914DCCF5}" type="sibTrans" cxnId="{2A16A055-AE6E-48B2-B587-F20450D9DE4D}">
      <dgm:prSet/>
      <dgm:spPr/>
      <dgm:t>
        <a:bodyPr/>
        <a:lstStyle/>
        <a:p>
          <a:endParaRPr 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custScaleY="100176" custLinFactNeighborX="776" custLinFactNeighborY="-622"/>
      <dgm:spPr/>
    </dgm:pt>
    <dgm:pt modelId="{C2E7DEFD-0505-42BF-AE13-B6483BF86572}" type="pres">
      <dgm:prSet presAssocID="{ECE2948F-862B-4CC3-B6BC-3E6415C7F5DD}" presName="node" presStyleLbl="node1" presStyleIdx="0" presStyleCnt="3">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3"/>
      <dgm:spPr/>
    </dgm:pt>
    <dgm:pt modelId="{0DA4B7DF-BD6B-46E8-940A-69050C019BB3}" type="pres">
      <dgm:prSet presAssocID="{E17F1310-B4AD-4B57-8D9B-BF776721EA77}" presName="node" presStyleLbl="node1" presStyleIdx="1" presStyleCnt="3">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1" presStyleCnt="3"/>
      <dgm:spPr/>
    </dgm:pt>
    <dgm:pt modelId="{F539A410-44AA-4A02-9F1B-997DD2B71E87}" type="pres">
      <dgm:prSet presAssocID="{468FA009-1E87-4539-85FA-5C28B78DD6E9}" presName="node" presStyleLbl="node1" presStyleIdx="2" presStyleCnt="3">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2" presStyleCnt="3"/>
      <dgm:spPr/>
    </dgm:pt>
  </dgm:ptLst>
  <dgm:cxnLst>
    <dgm:cxn modelId="{0B14DC19-5605-48AD-B722-757E1FAE66CB}" type="presOf" srcId="{4116C939-0673-4613-8FA7-CB6FE7258301}" destId="{F3596884-C09F-4C70-900E-D61864BED5F1}" srcOrd="0" destOrd="0" presId="urn:microsoft.com/office/officeart/2005/8/layout/radial6#1"/>
    <dgm:cxn modelId="{97C34322-0569-474A-B9EE-A73BF630C339}" type="presOf" srcId="{468FA009-1E87-4539-85FA-5C28B78DD6E9}" destId="{F539A410-44AA-4A02-9F1B-997DD2B71E87}" srcOrd="0" destOrd="0" presId="urn:microsoft.com/office/officeart/2005/8/layout/radial6#1"/>
    <dgm:cxn modelId="{4BFB7B3A-8D1B-4FEF-A074-4889A51B0273}" type="presOf" srcId="{B5C730DE-1181-420B-A78D-195E914DCCF5}" destId="{B5FF6E04-452A-4146-97F4-3BC94EB5BB87}" srcOrd="0" destOrd="0" presId="urn:microsoft.com/office/officeart/2005/8/layout/radial6#1"/>
    <dgm:cxn modelId="{46DD764E-4578-488B-A85E-9A6BCEBAFE81}" srcId="{8E2A460B-45D3-4E20-A31D-4AFE676F0DDA}" destId="{E17F1310-B4AD-4B57-8D9B-BF776721EA77}" srcOrd="1" destOrd="0" parTransId="{6BAC1755-6217-4715-99C2-D1422148265D}" sibTransId="{925984A4-8E6F-4D28-B868-DBAB08F4BD28}"/>
    <dgm:cxn modelId="{2A16A055-AE6E-48B2-B587-F20450D9DE4D}" srcId="{8E2A460B-45D3-4E20-A31D-4AFE676F0DDA}" destId="{468FA009-1E87-4539-85FA-5C28B78DD6E9}" srcOrd="2" destOrd="0" parTransId="{F205FF88-2C9B-4658-BCAA-BEA6EB7393B2}" sibTransId="{B5C730DE-1181-420B-A78D-195E914DCCF5}"/>
    <dgm:cxn modelId="{599A928C-1F84-4BB3-890F-9C4DB43E95A0}" srcId="{37D76233-2C52-45E9-94E8-FBDCAFC81AF1}" destId="{8E2A460B-45D3-4E20-A31D-4AFE676F0DDA}" srcOrd="0" destOrd="0" parTransId="{40722E6B-70D7-49DD-BCDB-C5F5A53BB946}" sibTransId="{AC66A5CC-387D-4D7B-8E90-1B8214C2F261}"/>
    <dgm:cxn modelId="{04F9DE8D-26BA-45CA-AA80-323B7654DD03}" type="presOf" srcId="{ECE2948F-862B-4CC3-B6BC-3E6415C7F5DD}" destId="{C2E7DEFD-0505-42BF-AE13-B6483BF86572}" srcOrd="0" destOrd="0" presId="urn:microsoft.com/office/officeart/2005/8/layout/radial6#1"/>
    <dgm:cxn modelId="{4C2355C0-87CA-4809-ABA0-C5F7A4FD1EF8}" type="presOf" srcId="{8E2A460B-45D3-4E20-A31D-4AFE676F0DDA}" destId="{BADECBB5-37EA-4668-8A2F-BD2C2902F22A}" srcOrd="0" destOrd="0" presId="urn:microsoft.com/office/officeart/2005/8/layout/radial6#1"/>
    <dgm:cxn modelId="{D6DDA3CD-C133-4FDC-B89F-EA133591C37B}" type="presOf" srcId="{37D76233-2C52-45E9-94E8-FBDCAFC81AF1}" destId="{D5B7622F-17AC-467C-B10C-28C38C38C350}" srcOrd="0" destOrd="0" presId="urn:microsoft.com/office/officeart/2005/8/layout/radial6#1"/>
    <dgm:cxn modelId="{044542D6-885E-4FCF-85F2-887C233906D5}" type="presOf" srcId="{E17F1310-B4AD-4B57-8D9B-BF776721EA77}" destId="{0DA4B7DF-BD6B-46E8-940A-69050C019BB3}" srcOrd="0" destOrd="0" presId="urn:microsoft.com/office/officeart/2005/8/layout/radial6#1"/>
    <dgm:cxn modelId="{5C2810D9-8EB4-4279-BAFC-F751A78E5727}" srcId="{8E2A460B-45D3-4E20-A31D-4AFE676F0DDA}" destId="{ECE2948F-862B-4CC3-B6BC-3E6415C7F5DD}" srcOrd="0" destOrd="0" parTransId="{055F34F9-26B5-46B6-B947-B5718EF53A09}" sibTransId="{4116C939-0673-4613-8FA7-CB6FE7258301}"/>
    <dgm:cxn modelId="{A2D7CCFF-0CDD-478C-A0A0-B964C472ADEC}" type="presOf" srcId="{925984A4-8E6F-4D28-B868-DBAB08F4BD28}" destId="{EBDCA107-8C73-4044-AC95-50DA28B759A8}" srcOrd="0" destOrd="0" presId="urn:microsoft.com/office/officeart/2005/8/layout/radial6#1"/>
    <dgm:cxn modelId="{21887F31-3A80-4588-83BB-DD4841A519FF}" type="presParOf" srcId="{D5B7622F-17AC-467C-B10C-28C38C38C350}" destId="{BADECBB5-37EA-4668-8A2F-BD2C2902F22A}" srcOrd="0" destOrd="0" presId="urn:microsoft.com/office/officeart/2005/8/layout/radial6#1"/>
    <dgm:cxn modelId="{75B88FB3-DB31-4949-A5A5-7D466D71F6DC}" type="presParOf" srcId="{D5B7622F-17AC-467C-B10C-28C38C38C350}" destId="{C2E7DEFD-0505-42BF-AE13-B6483BF86572}" srcOrd="1" destOrd="0" presId="urn:microsoft.com/office/officeart/2005/8/layout/radial6#1"/>
    <dgm:cxn modelId="{AFF0D2C9-9632-4833-9F51-68CF170918F3}" type="presParOf" srcId="{D5B7622F-17AC-467C-B10C-28C38C38C350}" destId="{45046E67-FA41-4C32-9E33-BDDDFBBF1D6A}" srcOrd="2" destOrd="0" presId="urn:microsoft.com/office/officeart/2005/8/layout/radial6#1"/>
    <dgm:cxn modelId="{D7A2990E-5F4F-4655-BB42-08FB23CD65BE}" type="presParOf" srcId="{D5B7622F-17AC-467C-B10C-28C38C38C350}" destId="{F3596884-C09F-4C70-900E-D61864BED5F1}" srcOrd="3" destOrd="0" presId="urn:microsoft.com/office/officeart/2005/8/layout/radial6#1"/>
    <dgm:cxn modelId="{CAB6772F-433D-406B-97BF-0039664FACE8}" type="presParOf" srcId="{D5B7622F-17AC-467C-B10C-28C38C38C350}" destId="{0DA4B7DF-BD6B-46E8-940A-69050C019BB3}" srcOrd="4" destOrd="0" presId="urn:microsoft.com/office/officeart/2005/8/layout/radial6#1"/>
    <dgm:cxn modelId="{4CF2D468-A6CE-4366-AFD0-BDF49765AE12}" type="presParOf" srcId="{D5B7622F-17AC-467C-B10C-28C38C38C350}" destId="{9268D1C0-A139-4893-A300-CF509D15352B}" srcOrd="5" destOrd="0" presId="urn:microsoft.com/office/officeart/2005/8/layout/radial6#1"/>
    <dgm:cxn modelId="{A15CF0E1-4599-4AC1-B10E-58A0A46BBAAA}" type="presParOf" srcId="{D5B7622F-17AC-467C-B10C-28C38C38C350}" destId="{EBDCA107-8C73-4044-AC95-50DA28B759A8}" srcOrd="6" destOrd="0" presId="urn:microsoft.com/office/officeart/2005/8/layout/radial6#1"/>
    <dgm:cxn modelId="{88D9488E-5A45-4FCA-808A-064947B0F75F}" type="presParOf" srcId="{D5B7622F-17AC-467C-B10C-28C38C38C350}" destId="{F539A410-44AA-4A02-9F1B-997DD2B71E87}" srcOrd="7" destOrd="0" presId="urn:microsoft.com/office/officeart/2005/8/layout/radial6#1"/>
    <dgm:cxn modelId="{8554C088-D8F9-489D-9CEE-EBB7D5DEE846}" type="presParOf" srcId="{D5B7622F-17AC-467C-B10C-28C38C38C350}" destId="{2B016566-AAE3-46FD-A114-7C13E71734EF}" srcOrd="8" destOrd="0" presId="urn:microsoft.com/office/officeart/2005/8/layout/radial6#1"/>
    <dgm:cxn modelId="{8DAF42E9-2AC5-470B-B87D-F0BCA5EC3C39}" type="presParOf" srcId="{D5B7622F-17AC-467C-B10C-28C38C38C350}" destId="{B5FF6E04-452A-4146-97F4-3BC94EB5BB87}" srcOrd="9" destOrd="0" presId="urn:microsoft.com/office/officeart/2005/8/layout/radial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6E04-452A-4146-97F4-3BC94EB5BB87}">
      <dsp:nvSpPr>
        <dsp:cNvPr id="0" name=""/>
        <dsp:cNvSpPr/>
      </dsp:nvSpPr>
      <dsp:spPr>
        <a:xfrm>
          <a:off x="2837384" y="436216"/>
          <a:ext cx="2909796" cy="2909796"/>
        </a:xfrm>
        <a:prstGeom prst="blockArc">
          <a:avLst>
            <a:gd name="adj1" fmla="val 9000000"/>
            <a:gd name="adj2" fmla="val 16200000"/>
            <a:gd name="adj3" fmla="val 4639"/>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BDCA107-8C73-4044-AC95-50DA28B759A8}">
      <dsp:nvSpPr>
        <dsp:cNvPr id="0" name=""/>
        <dsp:cNvSpPr/>
      </dsp:nvSpPr>
      <dsp:spPr>
        <a:xfrm>
          <a:off x="2837384" y="436216"/>
          <a:ext cx="2909796" cy="2909796"/>
        </a:xfrm>
        <a:prstGeom prst="blockArc">
          <a:avLst>
            <a:gd name="adj1" fmla="val 1800000"/>
            <a:gd name="adj2" fmla="val 9000000"/>
            <a:gd name="adj3" fmla="val 4639"/>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3596884-C09F-4C70-900E-D61864BED5F1}">
      <dsp:nvSpPr>
        <dsp:cNvPr id="0" name=""/>
        <dsp:cNvSpPr/>
      </dsp:nvSpPr>
      <dsp:spPr>
        <a:xfrm>
          <a:off x="2837384" y="436216"/>
          <a:ext cx="2909796" cy="2909796"/>
        </a:xfrm>
        <a:prstGeom prst="blockArc">
          <a:avLst>
            <a:gd name="adj1" fmla="val 16200000"/>
            <a:gd name="adj2" fmla="val 1800000"/>
            <a:gd name="adj3" fmla="val 4639"/>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ADECBB5-37EA-4668-8A2F-BD2C2902F22A}">
      <dsp:nvSpPr>
        <dsp:cNvPr id="0" name=""/>
        <dsp:cNvSpPr/>
      </dsp:nvSpPr>
      <dsp:spPr>
        <a:xfrm>
          <a:off x="3644717" y="1202636"/>
          <a:ext cx="1339242" cy="1341599"/>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endParaRPr lang="en-US" sz="1800" b="1" kern="1200">
            <a:latin typeface="Comic Sans MS" panose="030F0702030302020204" charset="0"/>
            <a:cs typeface="Comic Sans MS" panose="030F0702030302020204" charset="0"/>
          </a:endParaRPr>
        </a:p>
      </dsp:txBody>
      <dsp:txXfrm>
        <a:off x="3840844" y="1399109"/>
        <a:ext cx="946988" cy="948653"/>
      </dsp:txXfrm>
    </dsp:sp>
    <dsp:sp modelId="{C2E7DEFD-0505-42BF-AE13-B6483BF86572}">
      <dsp:nvSpPr>
        <dsp:cNvPr id="0" name=""/>
        <dsp:cNvSpPr/>
      </dsp:nvSpPr>
      <dsp:spPr>
        <a:xfrm>
          <a:off x="3823547" y="1230"/>
          <a:ext cx="937469" cy="937469"/>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ct val="35000"/>
            </a:spcAft>
            <a:buNone/>
          </a:pPr>
          <a:r>
            <a:rPr lang="en-US" sz="3200" kern="1200" dirty="0"/>
            <a:t>01</a:t>
          </a:r>
        </a:p>
      </dsp:txBody>
      <dsp:txXfrm>
        <a:off x="3960836" y="138519"/>
        <a:ext cx="662891" cy="662891"/>
      </dsp:txXfrm>
    </dsp:sp>
    <dsp:sp modelId="{0DA4B7DF-BD6B-46E8-940A-69050C019BB3}">
      <dsp:nvSpPr>
        <dsp:cNvPr id="0" name=""/>
        <dsp:cNvSpPr/>
      </dsp:nvSpPr>
      <dsp:spPr>
        <a:xfrm>
          <a:off x="5054299" y="2132954"/>
          <a:ext cx="937469" cy="937469"/>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ct val="35000"/>
            </a:spcAft>
            <a:buNone/>
          </a:pPr>
          <a:r>
            <a:rPr lang="en-US" sz="3200" kern="1200" dirty="0"/>
            <a:t>02</a:t>
          </a:r>
        </a:p>
      </dsp:txBody>
      <dsp:txXfrm>
        <a:off x="5191588" y="2270243"/>
        <a:ext cx="662891" cy="662891"/>
      </dsp:txXfrm>
    </dsp:sp>
    <dsp:sp modelId="{F539A410-44AA-4A02-9F1B-997DD2B71E87}">
      <dsp:nvSpPr>
        <dsp:cNvPr id="0" name=""/>
        <dsp:cNvSpPr/>
      </dsp:nvSpPr>
      <dsp:spPr>
        <a:xfrm>
          <a:off x="2592796" y="2132954"/>
          <a:ext cx="937469" cy="937469"/>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ct val="35000"/>
            </a:spcAft>
            <a:buNone/>
          </a:pPr>
          <a:r>
            <a:rPr lang="en-US" sz="3200" kern="1200" dirty="0"/>
            <a:t>03</a:t>
          </a:r>
        </a:p>
      </dsp:txBody>
      <dsp:txXfrm>
        <a:off x="2730085" y="2270243"/>
        <a:ext cx="662891" cy="662891"/>
      </dsp:txXfrm>
    </dsp:sp>
  </dsp:spTree>
</dsp:drawing>
</file>

<file path=ppt/diagrams/layout1.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785376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24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6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5122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9b49e9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9b49e9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05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02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com/playlist?list=PLu0W_9lII9ajyk081To1Cbt2eI5913SsL" TargetMode="External"/><Relationship Id="rId2" Type="http://schemas.openxmlformats.org/officeDocument/2006/relationships/hyperlink" Target="https://youtube.com/playlist?list=PLu0W_9lII9agiCUZYRsvtGTXdxkzPyItg" TargetMode="Externa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hyperlink" Target="https://www.udemy.com/course/the-complete-web-developer-zero-to-mastery/" TargetMode="External"/><Relationship Id="rId4" Type="http://schemas.openxmlformats.org/officeDocument/2006/relationships/hyperlink" Target="https://www.youtube.com/watch?v=MfhZJcTOy1A&amp;feature=youtu.b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2958800" y="1539630"/>
            <a:ext cx="3962400" cy="10612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i="1" dirty="0"/>
              <a:t>FlickZilla</a:t>
            </a:r>
            <a:endParaRPr b="1" i="1" dirty="0"/>
          </a:p>
        </p:txBody>
      </p:sp>
      <p:sp>
        <p:nvSpPr>
          <p:cNvPr id="132" name="Google Shape;132;p16"/>
          <p:cNvSpPr txBox="1">
            <a:spLocks noGrp="1"/>
          </p:cNvSpPr>
          <p:nvPr>
            <p:ph type="subTitle" idx="1"/>
          </p:nvPr>
        </p:nvSpPr>
        <p:spPr>
          <a:xfrm>
            <a:off x="3842720" y="2600926"/>
            <a:ext cx="5220000" cy="5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Everyday Entertainment Partner</a:t>
            </a:r>
            <a:endParaRPr dirty="0"/>
          </a:p>
        </p:txBody>
      </p:sp>
      <p:sp>
        <p:nvSpPr>
          <p:cNvPr id="133" name="Google Shape;133;p16"/>
          <p:cNvSpPr txBox="1">
            <a:spLocks noGrp="1"/>
          </p:cNvSpPr>
          <p:nvPr>
            <p:ph type="sldNum" idx="4294967295"/>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2" name="TextBox 1">
            <a:extLst>
              <a:ext uri="{FF2B5EF4-FFF2-40B4-BE49-F238E27FC236}">
                <a16:creationId xmlns:a16="http://schemas.microsoft.com/office/drawing/2014/main" id="{D577693E-3E1D-3444-C3ED-BBAE4F4930FC}"/>
              </a:ext>
            </a:extLst>
          </p:cNvPr>
          <p:cNvSpPr txBox="1"/>
          <p:nvPr/>
        </p:nvSpPr>
        <p:spPr>
          <a:xfrm>
            <a:off x="4991947" y="3867573"/>
            <a:ext cx="4152053" cy="307777"/>
          </a:xfrm>
          <a:prstGeom prst="rect">
            <a:avLst/>
          </a:prstGeom>
          <a:solidFill>
            <a:srgbClr val="002060"/>
          </a:solidFill>
        </p:spPr>
        <p:txBody>
          <a:bodyPr wrap="square" rtlCol="0">
            <a:spAutoFit/>
          </a:bodyPr>
          <a:lstStyle/>
          <a:p>
            <a:r>
              <a:rPr lang="en-US" dirty="0">
                <a:solidFill>
                  <a:schemeClr val="bg1"/>
                </a:solidFill>
              </a:rPr>
              <a:t>Guidance by :- DHRUVI TRIVEDI MAAM</a:t>
            </a:r>
            <a:endParaRPr lang="en-IN" dirty="0">
              <a:solidFill>
                <a:schemeClr val="bg1"/>
              </a:solidFill>
            </a:endParaRPr>
          </a:p>
        </p:txBody>
      </p:sp>
      <p:pic>
        <p:nvPicPr>
          <p:cNvPr id="1026" name="Picture 2" descr="CHARUSAT Application – Apps on Google Play">
            <a:extLst>
              <a:ext uri="{FF2B5EF4-FFF2-40B4-BE49-F238E27FC236}">
                <a16:creationId xmlns:a16="http://schemas.microsoft.com/office/drawing/2014/main" id="{ED89CC65-E442-433C-9325-44097A420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22175" cy="1322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rotar University of Science and Technology Chandubhai S. Patel Institute  of Technology">
            <a:extLst>
              <a:ext uri="{FF2B5EF4-FFF2-40B4-BE49-F238E27FC236}">
                <a16:creationId xmlns:a16="http://schemas.microsoft.com/office/drawing/2014/main" id="{48B96624-444E-47D6-970F-CE307E89C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280" y="1"/>
            <a:ext cx="1442720" cy="122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circle(in)">
                                      <p:cBhvr>
                                        <p:cTn id="7" dur="2000"/>
                                        <p:tgtEl>
                                          <p:spTgt spid="1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2">
                                            <p:txEl>
                                              <p:pRg st="0" end="0"/>
                                            </p:txEl>
                                          </p:spTgt>
                                        </p:tgtEl>
                                        <p:attrNameLst>
                                          <p:attrName>style.visibility</p:attrName>
                                        </p:attrNameLst>
                                      </p:cBhvr>
                                      <p:to>
                                        <p:strVal val="visible"/>
                                      </p:to>
                                    </p:set>
                                    <p:animEffect transition="in" filter="circle(in)">
                                      <p:cBhvr>
                                        <p:cTn id="10" dur="2000"/>
                                        <p:tgtEl>
                                          <p:spTgt spid="132">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circle(in)">
                                      <p:cBhvr>
                                        <p:cTn id="13" dur="20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build="p"/>
      <p:bldP spid="133"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D026-CEDE-42B6-BE9B-31D35DC7743A}"/>
              </a:ext>
            </a:extLst>
          </p:cNvPr>
          <p:cNvSpPr>
            <a:spLocks noGrp="1"/>
          </p:cNvSpPr>
          <p:nvPr>
            <p:ph type="title"/>
          </p:nvPr>
        </p:nvSpPr>
        <p:spPr/>
        <p:txBody>
          <a:bodyPr/>
          <a:lstStyle/>
          <a:p>
            <a:r>
              <a:rPr lang="en-US" dirty="0"/>
              <a:t>Continue..</a:t>
            </a:r>
            <a:endParaRPr lang="en-IN" dirty="0"/>
          </a:p>
        </p:txBody>
      </p:sp>
      <p:sp>
        <p:nvSpPr>
          <p:cNvPr id="5" name="Slide Number Placeholder 4">
            <a:extLst>
              <a:ext uri="{FF2B5EF4-FFF2-40B4-BE49-F238E27FC236}">
                <a16:creationId xmlns:a16="http://schemas.microsoft.com/office/drawing/2014/main" id="{4ACF60D2-8FFF-4EE7-975E-ECE8A481C4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7" name="Picture 6">
            <a:extLst>
              <a:ext uri="{FF2B5EF4-FFF2-40B4-BE49-F238E27FC236}">
                <a16:creationId xmlns:a16="http://schemas.microsoft.com/office/drawing/2014/main" id="{25E33ED8-A6B1-4194-A47C-CC3D62876B71}"/>
              </a:ext>
            </a:extLst>
          </p:cNvPr>
          <p:cNvPicPr>
            <a:picLocks noChangeAspect="1"/>
          </p:cNvPicPr>
          <p:nvPr/>
        </p:nvPicPr>
        <p:blipFill>
          <a:blip r:embed="rId2"/>
          <a:stretch>
            <a:fillRect/>
          </a:stretch>
        </p:blipFill>
        <p:spPr>
          <a:xfrm>
            <a:off x="386080" y="1533211"/>
            <a:ext cx="4118188" cy="2690433"/>
          </a:xfrm>
          <a:prstGeom prst="rect">
            <a:avLst/>
          </a:prstGeom>
        </p:spPr>
      </p:pic>
      <p:pic>
        <p:nvPicPr>
          <p:cNvPr id="9" name="Picture 8">
            <a:extLst>
              <a:ext uri="{FF2B5EF4-FFF2-40B4-BE49-F238E27FC236}">
                <a16:creationId xmlns:a16="http://schemas.microsoft.com/office/drawing/2014/main" id="{AB581D44-220A-4261-8217-F1652F76EF96}"/>
              </a:ext>
            </a:extLst>
          </p:cNvPr>
          <p:cNvPicPr>
            <a:picLocks noChangeAspect="1"/>
          </p:cNvPicPr>
          <p:nvPr/>
        </p:nvPicPr>
        <p:blipFill>
          <a:blip r:embed="rId3"/>
          <a:stretch>
            <a:fillRect/>
          </a:stretch>
        </p:blipFill>
        <p:spPr>
          <a:xfrm>
            <a:off x="4888586" y="1533210"/>
            <a:ext cx="4114732" cy="2690433"/>
          </a:xfrm>
          <a:prstGeom prst="rect">
            <a:avLst/>
          </a:prstGeom>
        </p:spPr>
      </p:pic>
    </p:spTree>
    <p:extLst>
      <p:ext uri="{BB962C8B-B14F-4D97-AF65-F5344CB8AC3E}">
        <p14:creationId xmlns:p14="http://schemas.microsoft.com/office/powerpoint/2010/main" val="378398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B88C-38BA-4CEE-8BA5-1F796772128C}"/>
              </a:ext>
            </a:extLst>
          </p:cNvPr>
          <p:cNvSpPr>
            <a:spLocks noGrp="1"/>
          </p:cNvSpPr>
          <p:nvPr>
            <p:ph type="title"/>
          </p:nvPr>
        </p:nvSpPr>
        <p:spPr/>
        <p:txBody>
          <a:bodyPr/>
          <a:lstStyle/>
          <a:p>
            <a:r>
              <a:rPr lang="en-US" dirty="0"/>
              <a:t>Database</a:t>
            </a:r>
            <a:endParaRPr lang="en-IN" dirty="0"/>
          </a:p>
        </p:txBody>
      </p:sp>
      <p:sp>
        <p:nvSpPr>
          <p:cNvPr id="5" name="Slide Number Placeholder 4">
            <a:extLst>
              <a:ext uri="{FF2B5EF4-FFF2-40B4-BE49-F238E27FC236}">
                <a16:creationId xmlns:a16="http://schemas.microsoft.com/office/drawing/2014/main" id="{912D9C5D-78FC-4642-BB48-32DE364D95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7" name="Picture 6">
            <a:extLst>
              <a:ext uri="{FF2B5EF4-FFF2-40B4-BE49-F238E27FC236}">
                <a16:creationId xmlns:a16="http://schemas.microsoft.com/office/drawing/2014/main" id="{5067A7F2-69DC-4245-804E-4EA587ABC6BE}"/>
              </a:ext>
            </a:extLst>
          </p:cNvPr>
          <p:cNvPicPr>
            <a:picLocks noChangeAspect="1"/>
          </p:cNvPicPr>
          <p:nvPr/>
        </p:nvPicPr>
        <p:blipFill>
          <a:blip r:embed="rId2"/>
          <a:stretch>
            <a:fillRect/>
          </a:stretch>
        </p:blipFill>
        <p:spPr>
          <a:xfrm>
            <a:off x="1327573" y="1022549"/>
            <a:ext cx="6841068" cy="3848101"/>
          </a:xfrm>
          <a:prstGeom prst="rect">
            <a:avLst/>
          </a:prstGeom>
        </p:spPr>
      </p:pic>
    </p:spTree>
    <p:extLst>
      <p:ext uri="{BB962C8B-B14F-4D97-AF65-F5344CB8AC3E}">
        <p14:creationId xmlns:p14="http://schemas.microsoft.com/office/powerpoint/2010/main" val="2609814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Our Goals</a:t>
            </a:r>
            <a:endParaRPr lang="en-IN"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5" name="Google Shape;631;p26"/>
          <p:cNvSpPr txBox="1">
            <a:spLocks/>
          </p:cNvSpPr>
          <p:nvPr/>
        </p:nvSpPr>
        <p:spPr>
          <a:xfrm>
            <a:off x="3874944" y="3523425"/>
            <a:ext cx="1394100" cy="502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US" dirty="0">
              <a:solidFill>
                <a:srgbClr val="0E2A47"/>
              </a:solidFill>
            </a:endParaRPr>
          </a:p>
        </p:txBody>
      </p:sp>
      <p:sp>
        <p:nvSpPr>
          <p:cNvPr id="6" name="Google Shape;633;p26"/>
          <p:cNvSpPr txBox="1">
            <a:spLocks/>
          </p:cNvSpPr>
          <p:nvPr/>
        </p:nvSpPr>
        <p:spPr>
          <a:xfrm>
            <a:off x="6042106" y="3192125"/>
            <a:ext cx="1394100" cy="502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US" dirty="0">
              <a:solidFill>
                <a:srgbClr val="0E2A47"/>
              </a:solidFill>
            </a:endParaRPr>
          </a:p>
        </p:txBody>
      </p:sp>
      <p:sp>
        <p:nvSpPr>
          <p:cNvPr id="7" name="Google Shape;634;p26"/>
          <p:cNvSpPr txBox="1">
            <a:spLocks/>
          </p:cNvSpPr>
          <p:nvPr/>
        </p:nvSpPr>
        <p:spPr>
          <a:xfrm>
            <a:off x="1707794" y="3891050"/>
            <a:ext cx="1394100" cy="502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US" dirty="0">
              <a:solidFill>
                <a:srgbClr val="F6F6F6"/>
              </a:solidFill>
              <a:latin typeface="Roboto Light"/>
              <a:ea typeface="Roboto Light"/>
              <a:cs typeface="Roboto Light"/>
              <a:sym typeface="Roboto Light"/>
            </a:endParaRPr>
          </a:p>
        </p:txBody>
      </p:sp>
      <p:sp>
        <p:nvSpPr>
          <p:cNvPr id="8" name="Google Shape;635;p26"/>
          <p:cNvSpPr txBox="1">
            <a:spLocks/>
          </p:cNvSpPr>
          <p:nvPr/>
        </p:nvSpPr>
        <p:spPr>
          <a:xfrm>
            <a:off x="4521569" y="4553016"/>
            <a:ext cx="2076000" cy="1962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dirty="0">
              <a:solidFill>
                <a:schemeClr val="lt1"/>
              </a:solidFill>
            </a:endParaRPr>
          </a:p>
        </p:txBody>
      </p:sp>
      <p:sp>
        <p:nvSpPr>
          <p:cNvPr id="9" name="Google Shape;636;p26"/>
          <p:cNvSpPr txBox="1">
            <a:spLocks/>
          </p:cNvSpPr>
          <p:nvPr/>
        </p:nvSpPr>
        <p:spPr>
          <a:xfrm>
            <a:off x="5701156" y="3096475"/>
            <a:ext cx="2076000" cy="1962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dirty="0">
              <a:solidFill>
                <a:schemeClr val="lt1"/>
              </a:solidFill>
            </a:endParaRPr>
          </a:p>
        </p:txBody>
      </p:sp>
      <p:sp>
        <p:nvSpPr>
          <p:cNvPr id="10" name="Google Shape;637;p26"/>
          <p:cNvSpPr txBox="1">
            <a:spLocks/>
          </p:cNvSpPr>
          <p:nvPr/>
        </p:nvSpPr>
        <p:spPr>
          <a:xfrm>
            <a:off x="1366844" y="3789650"/>
            <a:ext cx="2076000" cy="1962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IN" dirty="0">
              <a:solidFill>
                <a:schemeClr val="lt1"/>
              </a:solidFill>
            </a:endParaRPr>
          </a:p>
        </p:txBody>
      </p:sp>
      <p:grpSp>
        <p:nvGrpSpPr>
          <p:cNvPr id="11" name="Group 10"/>
          <p:cNvGrpSpPr/>
          <p:nvPr/>
        </p:nvGrpSpPr>
        <p:grpSpPr>
          <a:xfrm>
            <a:off x="731445" y="2733972"/>
            <a:ext cx="2554067" cy="2181635"/>
            <a:chOff x="934743" y="2546645"/>
            <a:chExt cx="2554067" cy="4311353"/>
          </a:xfrm>
          <a:solidFill>
            <a:srgbClr val="FFC000"/>
          </a:solidFill>
        </p:grpSpPr>
        <p:sp>
          <p:nvSpPr>
            <p:cNvPr id="12" name="Flowchart: Off-page Connector 11"/>
            <p:cNvSpPr/>
            <p:nvPr/>
          </p:nvSpPr>
          <p:spPr>
            <a:xfrm rot="10800000">
              <a:off x="934743" y="2546645"/>
              <a:ext cx="2554067" cy="4311353"/>
            </a:xfrm>
            <a:prstGeom prst="flowChartOffpage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1404244" y="3477563"/>
              <a:ext cx="1611406" cy="790698"/>
            </a:xfrm>
            <a:prstGeom prst="rect">
              <a:avLst/>
            </a:prstGeom>
            <a:grpFill/>
            <a:ln>
              <a:solidFill>
                <a:schemeClr val="accent3"/>
              </a:solidFill>
            </a:ln>
          </p:spPr>
          <p:txBody>
            <a:bodyPr wrap="square" rtlCol="0">
              <a:spAutoFit/>
            </a:bodyPr>
            <a:lstStyle/>
            <a:p>
              <a:r>
                <a:rPr lang="en-US" sz="2000" b="1" dirty="0"/>
                <a:t>  </a:t>
              </a:r>
              <a:r>
                <a:rPr lang="en-US" sz="2000" b="1" dirty="0">
                  <a:latin typeface="Comic Sans MS" panose="030F0702030302020204" pitchFamily="66" charset="0"/>
                </a:rPr>
                <a:t>Usability</a:t>
              </a:r>
              <a:endParaRPr lang="en-IN" sz="2000" b="1" dirty="0">
                <a:latin typeface="Comic Sans MS" panose="030F0702030302020204" pitchFamily="66" charset="0"/>
              </a:endParaRPr>
            </a:p>
          </p:txBody>
        </p:sp>
        <p:sp>
          <p:nvSpPr>
            <p:cNvPr id="14" name="TextBox 13"/>
            <p:cNvSpPr txBox="1"/>
            <p:nvPr/>
          </p:nvSpPr>
          <p:spPr>
            <a:xfrm>
              <a:off x="1404244" y="4451511"/>
              <a:ext cx="1611406" cy="1885509"/>
            </a:xfrm>
            <a:prstGeom prst="rect">
              <a:avLst/>
            </a:prstGeom>
            <a:grpFill/>
            <a:ln>
              <a:solidFill>
                <a:schemeClr val="accent3"/>
              </a:solidFill>
            </a:ln>
          </p:spPr>
          <p:txBody>
            <a:bodyPr wrap="square" rtlCol="0">
              <a:spAutoFit/>
            </a:bodyPr>
            <a:lstStyle/>
            <a:p>
              <a:pPr lvl="0"/>
              <a:r>
                <a:rPr lang="en-US" dirty="0">
                  <a:solidFill>
                    <a:srgbClr val="F6F6F6"/>
                  </a:solidFill>
                </a:rPr>
                <a:t>Can be used easily on either mobile phone or desktop</a:t>
              </a:r>
              <a:endParaRPr lang="en-US" dirty="0">
                <a:solidFill>
                  <a:srgbClr val="F6F6F6"/>
                </a:solidFill>
                <a:latin typeface="Roboto Light"/>
                <a:ea typeface="Roboto Light"/>
                <a:cs typeface="Roboto Light"/>
                <a:sym typeface="Roboto Light"/>
              </a:endParaRPr>
            </a:p>
          </p:txBody>
        </p:sp>
      </p:grpSp>
      <p:grpSp>
        <p:nvGrpSpPr>
          <p:cNvPr id="15" name="Group 14"/>
          <p:cNvGrpSpPr/>
          <p:nvPr/>
        </p:nvGrpSpPr>
        <p:grpSpPr>
          <a:xfrm>
            <a:off x="3621139" y="2272086"/>
            <a:ext cx="2578299" cy="2643522"/>
            <a:chOff x="4648912" y="2469735"/>
            <a:chExt cx="2585276" cy="4388264"/>
          </a:xfrm>
          <a:solidFill>
            <a:srgbClr val="FFC000"/>
          </a:solidFill>
        </p:grpSpPr>
        <p:sp>
          <p:nvSpPr>
            <p:cNvPr id="16" name="Flowchart: Off-page Connector 15"/>
            <p:cNvSpPr/>
            <p:nvPr/>
          </p:nvSpPr>
          <p:spPr>
            <a:xfrm rot="10800000">
              <a:off x="4648912" y="2469735"/>
              <a:ext cx="2585276" cy="4388264"/>
            </a:xfrm>
            <a:prstGeom prst="flowChartOffpage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5124192" y="3439657"/>
              <a:ext cx="1656290" cy="664185"/>
            </a:xfrm>
            <a:prstGeom prst="rect">
              <a:avLst/>
            </a:prstGeom>
            <a:grpFill/>
            <a:ln>
              <a:solidFill>
                <a:schemeClr val="accent3"/>
              </a:solidFill>
            </a:ln>
          </p:spPr>
          <p:txBody>
            <a:bodyPr wrap="square" rtlCol="0">
              <a:spAutoFit/>
            </a:bodyPr>
            <a:lstStyle/>
            <a:p>
              <a:pPr algn="ctr"/>
              <a:r>
                <a:rPr lang="en-US" sz="2000" b="1" dirty="0">
                  <a:latin typeface="Comic Sans MS" panose="030F0702030302020204" pitchFamily="66" charset="0"/>
                </a:rPr>
                <a:t>Experience</a:t>
              </a:r>
              <a:endParaRPr lang="en-IN" sz="2000" b="1" dirty="0">
                <a:latin typeface="Comic Sans MS" panose="030F0702030302020204" pitchFamily="66" charset="0"/>
              </a:endParaRPr>
            </a:p>
          </p:txBody>
        </p:sp>
        <p:sp>
          <p:nvSpPr>
            <p:cNvPr id="18" name="TextBox 17"/>
            <p:cNvSpPr txBox="1"/>
            <p:nvPr/>
          </p:nvSpPr>
          <p:spPr>
            <a:xfrm>
              <a:off x="5124190" y="4254554"/>
              <a:ext cx="1656291" cy="1941462"/>
            </a:xfrm>
            <a:prstGeom prst="rect">
              <a:avLst/>
            </a:prstGeom>
            <a:grpFill/>
            <a:ln>
              <a:solidFill>
                <a:schemeClr val="accent3"/>
              </a:solidFill>
            </a:ln>
          </p:spPr>
          <p:txBody>
            <a:bodyPr wrap="square" rtlCol="0">
              <a:spAutoFit/>
            </a:bodyPr>
            <a:lstStyle/>
            <a:p>
              <a:pPr lvl="0"/>
              <a:r>
                <a:rPr lang="en-US" dirty="0">
                  <a:solidFill>
                    <a:schemeClr val="lt1"/>
                  </a:solidFill>
                </a:rPr>
                <a:t>User’s get high quality of resolution and user interactive platform </a:t>
              </a:r>
              <a:endParaRPr lang="en-US" dirty="0">
                <a:solidFill>
                  <a:srgbClr val="0E2A47"/>
                </a:solidFill>
              </a:endParaRPr>
            </a:p>
          </p:txBody>
        </p:sp>
      </p:grpSp>
      <p:grpSp>
        <p:nvGrpSpPr>
          <p:cNvPr id="19" name="Group 18"/>
          <p:cNvGrpSpPr/>
          <p:nvPr/>
        </p:nvGrpSpPr>
        <p:grpSpPr>
          <a:xfrm>
            <a:off x="6508147" y="1963135"/>
            <a:ext cx="2452973" cy="2952472"/>
            <a:chOff x="8468964" y="2469733"/>
            <a:chExt cx="2538018" cy="4388265"/>
          </a:xfrm>
          <a:solidFill>
            <a:srgbClr val="FFC000"/>
          </a:solidFill>
        </p:grpSpPr>
        <p:sp>
          <p:nvSpPr>
            <p:cNvPr id="20" name="Flowchart: Off-page Connector 19"/>
            <p:cNvSpPr/>
            <p:nvPr/>
          </p:nvSpPr>
          <p:spPr>
            <a:xfrm rot="10800000">
              <a:off x="8468964" y="2469733"/>
              <a:ext cx="2538018" cy="4388265"/>
            </a:xfrm>
            <a:prstGeom prst="flowChartOffpageConnector">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8934599" y="3293343"/>
              <a:ext cx="1634954" cy="594684"/>
            </a:xfrm>
            <a:prstGeom prst="rect">
              <a:avLst/>
            </a:prstGeom>
            <a:grpFill/>
            <a:ln>
              <a:solidFill>
                <a:schemeClr val="accent3"/>
              </a:solidFill>
            </a:ln>
          </p:spPr>
          <p:txBody>
            <a:bodyPr wrap="square" rtlCol="0">
              <a:spAutoFit/>
            </a:bodyPr>
            <a:lstStyle/>
            <a:p>
              <a:pPr algn="ctr"/>
              <a:r>
                <a:rPr lang="en-US" sz="2000" b="1" dirty="0">
                  <a:latin typeface="Comic Sans MS" panose="030F0702030302020204" pitchFamily="66" charset="0"/>
                </a:rPr>
                <a:t>Expansion</a:t>
              </a:r>
              <a:endParaRPr lang="en-IN" sz="2000" b="1" dirty="0">
                <a:latin typeface="Comic Sans MS" panose="030F0702030302020204" pitchFamily="66" charset="0"/>
              </a:endParaRPr>
            </a:p>
          </p:txBody>
        </p:sp>
        <p:sp>
          <p:nvSpPr>
            <p:cNvPr id="22" name="TextBox 21"/>
            <p:cNvSpPr txBox="1"/>
            <p:nvPr/>
          </p:nvSpPr>
          <p:spPr>
            <a:xfrm>
              <a:off x="8934600" y="4003457"/>
              <a:ext cx="1634953" cy="1097878"/>
            </a:xfrm>
            <a:prstGeom prst="rect">
              <a:avLst/>
            </a:prstGeom>
            <a:grpFill/>
            <a:ln>
              <a:solidFill>
                <a:schemeClr val="accent3"/>
              </a:solidFill>
            </a:ln>
          </p:spPr>
          <p:txBody>
            <a:bodyPr wrap="square" rtlCol="0">
              <a:spAutoFit/>
            </a:bodyPr>
            <a:lstStyle/>
            <a:p>
              <a:pPr lvl="0"/>
              <a:r>
                <a:rPr lang="en-US" dirty="0">
                  <a:solidFill>
                    <a:schemeClr val="lt1"/>
                  </a:solidFill>
                </a:rPr>
                <a:t>Our goal is to provide </a:t>
              </a:r>
              <a:r>
                <a:rPr lang="en-US" dirty="0" err="1">
                  <a:solidFill>
                    <a:schemeClr val="lt1"/>
                  </a:solidFill>
                </a:rPr>
                <a:t>thehigh</a:t>
              </a:r>
              <a:r>
                <a:rPr lang="en-US" dirty="0">
                  <a:solidFill>
                    <a:schemeClr val="lt1"/>
                  </a:solidFill>
                </a:rPr>
                <a:t> quality of content </a:t>
              </a:r>
              <a:endParaRPr lang="en-US" dirty="0">
                <a:solidFill>
                  <a:srgbClr val="0E2A47"/>
                </a:solidFill>
              </a:endParaRPr>
            </a:p>
          </p:txBody>
        </p:sp>
      </p:grpSp>
      <p:sp>
        <p:nvSpPr>
          <p:cNvPr id="27" name="Google Shape;638;p26"/>
          <p:cNvSpPr/>
          <p:nvPr/>
        </p:nvSpPr>
        <p:spPr>
          <a:xfrm>
            <a:off x="1582950" y="1901515"/>
            <a:ext cx="805133" cy="809309"/>
          </a:xfrm>
          <a:prstGeom prst="ellipse">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45;p26"/>
          <p:cNvGrpSpPr/>
          <p:nvPr/>
        </p:nvGrpSpPr>
        <p:grpSpPr>
          <a:xfrm>
            <a:off x="1799074" y="2038502"/>
            <a:ext cx="372883" cy="543742"/>
            <a:chOff x="2070550" y="767325"/>
            <a:chExt cx="1106150" cy="1613000"/>
          </a:xfrm>
        </p:grpSpPr>
        <p:sp>
          <p:nvSpPr>
            <p:cNvPr id="30" name="Google Shape;646;p26"/>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7;p26"/>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8;p26"/>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39;p26"/>
          <p:cNvSpPr/>
          <p:nvPr/>
        </p:nvSpPr>
        <p:spPr>
          <a:xfrm>
            <a:off x="4500584" y="1448227"/>
            <a:ext cx="815491" cy="793509"/>
          </a:xfrm>
          <a:prstGeom prst="ellipse">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650;p26"/>
          <p:cNvGrpSpPr/>
          <p:nvPr/>
        </p:nvGrpSpPr>
        <p:grpSpPr>
          <a:xfrm>
            <a:off x="4698040" y="1657807"/>
            <a:ext cx="420577" cy="409787"/>
            <a:chOff x="-30354000" y="3569100"/>
            <a:chExt cx="292250" cy="292225"/>
          </a:xfrm>
        </p:grpSpPr>
        <p:sp>
          <p:nvSpPr>
            <p:cNvPr id="35" name="Google Shape;651;p2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2;p2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3;p2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4;p2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5;p2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6;p2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640;p26"/>
          <p:cNvSpPr/>
          <p:nvPr/>
        </p:nvSpPr>
        <p:spPr>
          <a:xfrm>
            <a:off x="7338544" y="1253058"/>
            <a:ext cx="791295" cy="693744"/>
          </a:xfrm>
          <a:prstGeom prst="ellipse">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641;p26"/>
          <p:cNvGrpSpPr/>
          <p:nvPr/>
        </p:nvGrpSpPr>
        <p:grpSpPr>
          <a:xfrm>
            <a:off x="7498366" y="1342920"/>
            <a:ext cx="472533" cy="473852"/>
            <a:chOff x="1869175" y="3274825"/>
            <a:chExt cx="1567275" cy="1571650"/>
          </a:xfrm>
        </p:grpSpPr>
        <p:sp>
          <p:nvSpPr>
            <p:cNvPr id="43" name="Google Shape;642;p26"/>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3;p26"/>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4;p26"/>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540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Team-Work</a:t>
            </a:r>
            <a:endParaRPr lang="en-IN"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graphicFrame>
        <p:nvGraphicFramePr>
          <p:cNvPr id="4" name="Diagram 3"/>
          <p:cNvGraphicFramePr/>
          <p:nvPr>
            <p:extLst>
              <p:ext uri="{D42A27DB-BD31-4B8C-83A1-F6EECF244321}">
                <p14:modId xmlns:p14="http://schemas.microsoft.com/office/powerpoint/2010/main" val="1747364580"/>
              </p:ext>
            </p:extLst>
          </p:nvPr>
        </p:nvGraphicFramePr>
        <p:xfrm>
          <a:off x="208915" y="1150620"/>
          <a:ext cx="8584565" cy="353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4"/>
          <p:cNvSpPr txBox="1"/>
          <p:nvPr/>
        </p:nvSpPr>
        <p:spPr>
          <a:xfrm>
            <a:off x="466103" y="3256551"/>
            <a:ext cx="2575020" cy="861774"/>
          </a:xfrm>
          <a:prstGeom prst="rect">
            <a:avLst/>
          </a:prstGeom>
          <a:noFill/>
        </p:spPr>
        <p:txBody>
          <a:bodyPr wrap="square" rtlCol="0">
            <a:spAutoFit/>
          </a:bodyPr>
          <a:lstStyle/>
          <a:p>
            <a:r>
              <a:rPr lang="en-US" b="1" dirty="0">
                <a:latin typeface="Comic Sans MS" panose="030F0702030302020204" charset="0"/>
                <a:cs typeface="Comic Sans MS" panose="030F0702030302020204" charset="0"/>
              </a:rPr>
              <a:t>21CE150- Aum Vekariya</a:t>
            </a:r>
          </a:p>
          <a:p>
            <a:endParaRPr lang="en-US" sz="1200" dirty="0">
              <a:latin typeface="Comic Sans MS" panose="030F0702030302020204" charset="0"/>
              <a:cs typeface="Comic Sans MS" panose="030F0702030302020204" charset="0"/>
            </a:endParaRPr>
          </a:p>
          <a:p>
            <a:r>
              <a:rPr lang="en-US" sz="1200" dirty="0">
                <a:latin typeface="Comic Sans MS" panose="030F0702030302020204" charset="0"/>
                <a:cs typeface="Comic Sans MS" panose="030F0702030302020204" charset="0"/>
              </a:rPr>
              <a:t> GUI(Content-Container ) </a:t>
            </a:r>
          </a:p>
          <a:p>
            <a:r>
              <a:rPr lang="en-US" sz="1200" dirty="0">
                <a:latin typeface="Comic Sans MS" panose="030F0702030302020204" charset="0"/>
                <a:cs typeface="Comic Sans MS" panose="030F0702030302020204" charset="0"/>
              </a:rPr>
              <a:t>PPT</a:t>
            </a:r>
          </a:p>
        </p:txBody>
      </p:sp>
      <p:sp>
        <p:nvSpPr>
          <p:cNvPr id="7" name="Text Box 6"/>
          <p:cNvSpPr txBox="1"/>
          <p:nvPr/>
        </p:nvSpPr>
        <p:spPr>
          <a:xfrm>
            <a:off x="6338165" y="3441217"/>
            <a:ext cx="2982470" cy="861774"/>
          </a:xfrm>
          <a:prstGeom prst="rect">
            <a:avLst/>
          </a:prstGeom>
          <a:noFill/>
        </p:spPr>
        <p:txBody>
          <a:bodyPr wrap="square" rtlCol="0">
            <a:spAutoFit/>
          </a:bodyPr>
          <a:lstStyle/>
          <a:p>
            <a:r>
              <a:rPr lang="en-US" b="1" dirty="0">
                <a:latin typeface="Comic Sans MS" panose="030F0702030302020204" charset="0"/>
                <a:cs typeface="Comic Sans MS" panose="030F0702030302020204" charset="0"/>
              </a:rPr>
              <a:t>21CE148 – Prince Upadhyay</a:t>
            </a:r>
            <a:endParaRPr lang="en-US" dirty="0">
              <a:latin typeface="Comic Sans MS" panose="030F0702030302020204" charset="0"/>
              <a:cs typeface="Comic Sans MS" panose="030F0702030302020204" charset="0"/>
            </a:endParaRPr>
          </a:p>
          <a:p>
            <a:r>
              <a:rPr lang="en-US" sz="1200" dirty="0">
                <a:latin typeface="Comic Sans MS" panose="030F0702030302020204" charset="0"/>
                <a:cs typeface="Comic Sans MS" panose="030F0702030302020204" charset="0"/>
              </a:rPr>
              <a:t>Frontend</a:t>
            </a:r>
          </a:p>
          <a:p>
            <a:r>
              <a:rPr lang="en-US" sz="1200" dirty="0">
                <a:latin typeface="Comic Sans MS" panose="030F0702030302020204" charset="0"/>
                <a:cs typeface="Comic Sans MS" panose="030F0702030302020204" charset="0"/>
              </a:rPr>
              <a:t>( login page, PPT ) </a:t>
            </a:r>
          </a:p>
          <a:p>
            <a:r>
              <a:rPr lang="en-US" sz="1200" dirty="0">
                <a:latin typeface="Comic Sans MS" panose="030F0702030302020204" charset="0"/>
                <a:cs typeface="Comic Sans MS" panose="030F0702030302020204" charset="0"/>
              </a:rPr>
              <a:t> </a:t>
            </a:r>
          </a:p>
        </p:txBody>
      </p:sp>
      <p:sp>
        <p:nvSpPr>
          <p:cNvPr id="9" name="Text Box 8"/>
          <p:cNvSpPr txBox="1"/>
          <p:nvPr/>
        </p:nvSpPr>
        <p:spPr>
          <a:xfrm>
            <a:off x="5419364" y="1025175"/>
            <a:ext cx="2355849" cy="1046440"/>
          </a:xfrm>
          <a:prstGeom prst="rect">
            <a:avLst/>
          </a:prstGeom>
          <a:noFill/>
        </p:spPr>
        <p:txBody>
          <a:bodyPr wrap="square" rtlCol="0">
            <a:spAutoFit/>
          </a:bodyPr>
          <a:lstStyle/>
          <a:p>
            <a:r>
              <a:rPr lang="en-US" b="1" dirty="0">
                <a:latin typeface="Comic Sans MS" panose="030F0702030302020204" charset="0"/>
                <a:cs typeface="Comic Sans MS" panose="030F0702030302020204" charset="0"/>
              </a:rPr>
              <a:t>21CE143 -Jay</a:t>
            </a:r>
          </a:p>
          <a:p>
            <a:r>
              <a:rPr lang="en-US" sz="1200" dirty="0">
                <a:latin typeface="Comic Sans MS" panose="030F0702030302020204" charset="0"/>
                <a:cs typeface="Comic Sans MS" panose="030F0702030302020204" charset="0"/>
              </a:rPr>
              <a:t>Backend</a:t>
            </a:r>
          </a:p>
          <a:p>
            <a:r>
              <a:rPr lang="en-US" sz="1200" dirty="0">
                <a:latin typeface="Comic Sans MS" panose="030F0702030302020204" charset="0"/>
                <a:cs typeface="Comic Sans MS" panose="030F0702030302020204" charset="0"/>
              </a:rPr>
              <a:t>GUI(Navigation bar, side bar , Content-container)</a:t>
            </a:r>
          </a:p>
          <a:p>
            <a:r>
              <a:rPr lang="en-US" sz="1200" dirty="0">
                <a:latin typeface="Comic Sans MS" panose="030F0702030302020204" charset="0"/>
                <a:cs typeface="Comic Sans MS" panose="030F0702030302020204" charset="0"/>
              </a:rPr>
              <a:t>PPT</a:t>
            </a:r>
          </a:p>
        </p:txBody>
      </p:sp>
      <p:sp>
        <p:nvSpPr>
          <p:cNvPr id="10" name="TextBox 9">
            <a:extLst>
              <a:ext uri="{FF2B5EF4-FFF2-40B4-BE49-F238E27FC236}">
                <a16:creationId xmlns:a16="http://schemas.microsoft.com/office/drawing/2014/main" id="{874DF199-9613-5FB4-2A46-D5A8A2C16220}"/>
              </a:ext>
            </a:extLst>
          </p:cNvPr>
          <p:cNvSpPr txBox="1"/>
          <p:nvPr/>
        </p:nvSpPr>
        <p:spPr>
          <a:xfrm>
            <a:off x="350520" y="1095101"/>
            <a:ext cx="2304575" cy="1323439"/>
          </a:xfrm>
          <a:prstGeom prst="rect">
            <a:avLst/>
          </a:prstGeom>
          <a:noFill/>
        </p:spPr>
        <p:txBody>
          <a:bodyPr wrap="square" rtlCol="0">
            <a:spAutoFit/>
          </a:bodyPr>
          <a:lstStyle/>
          <a:p>
            <a:r>
              <a:rPr lang="en-US" sz="1600" b="1" i="1" dirty="0"/>
              <a:t>NOTE:-</a:t>
            </a:r>
          </a:p>
          <a:p>
            <a:endParaRPr lang="en-US" sz="1600" b="1" i="1" dirty="0"/>
          </a:p>
          <a:p>
            <a:r>
              <a:rPr lang="en-US" sz="1200" dirty="0"/>
              <a:t>Everybody are learning and helping with everything this is just a specialization filled of work</a:t>
            </a:r>
            <a:endParaRPr lang="en-IN" sz="1200" dirty="0"/>
          </a:p>
        </p:txBody>
      </p:sp>
    </p:spTree>
    <p:extLst>
      <p:ext uri="{BB962C8B-B14F-4D97-AF65-F5344CB8AC3E}">
        <p14:creationId xmlns:p14="http://schemas.microsoft.com/office/powerpoint/2010/main" val="1276518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Roadmap</a:t>
            </a:r>
            <a:endParaRPr sz="2800" dirty="0"/>
          </a:p>
        </p:txBody>
      </p:sp>
      <p:sp>
        <p:nvSpPr>
          <p:cNvPr id="401" name="Google Shape;401;p4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402" name="Google Shape;402;p40"/>
          <p:cNvSpPr/>
          <p:nvPr/>
        </p:nvSpPr>
        <p:spPr>
          <a:xfrm>
            <a:off x="0" y="2433014"/>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0"/>
          <p:cNvSpPr/>
          <p:nvPr/>
        </p:nvSpPr>
        <p:spPr>
          <a:xfrm>
            <a:off x="0" y="2414559"/>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p40"/>
          <p:cNvGrpSpPr/>
          <p:nvPr/>
        </p:nvGrpSpPr>
        <p:grpSpPr>
          <a:xfrm>
            <a:off x="1786339" y="1789400"/>
            <a:ext cx="473400" cy="473400"/>
            <a:chOff x="1786339" y="1703401"/>
            <a:chExt cx="473400" cy="473400"/>
          </a:xfrm>
        </p:grpSpPr>
        <p:sp>
          <p:nvSpPr>
            <p:cNvPr id="405" name="Google Shape;405;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6" name="Google Shape;406;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1</a:t>
              </a:r>
              <a:endParaRPr sz="600">
                <a:solidFill>
                  <a:schemeClr val="dk2"/>
                </a:solidFill>
                <a:latin typeface="Roboto"/>
                <a:ea typeface="Roboto"/>
                <a:cs typeface="Roboto"/>
                <a:sym typeface="Roboto"/>
              </a:endParaRPr>
            </a:p>
          </p:txBody>
        </p:sp>
      </p:grpSp>
      <p:grpSp>
        <p:nvGrpSpPr>
          <p:cNvPr id="407" name="Google Shape;407;p40"/>
          <p:cNvGrpSpPr/>
          <p:nvPr/>
        </p:nvGrpSpPr>
        <p:grpSpPr>
          <a:xfrm>
            <a:off x="3814414" y="1795629"/>
            <a:ext cx="473400" cy="473400"/>
            <a:chOff x="3814414" y="1703401"/>
            <a:chExt cx="473400" cy="473400"/>
          </a:xfrm>
        </p:grpSpPr>
        <p:sp>
          <p:nvSpPr>
            <p:cNvPr id="408" name="Google Shape;408;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9" name="Google Shape;409;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3</a:t>
              </a:r>
              <a:endParaRPr sz="600">
                <a:solidFill>
                  <a:schemeClr val="dk2"/>
                </a:solidFill>
                <a:latin typeface="Roboto"/>
                <a:ea typeface="Roboto"/>
                <a:cs typeface="Roboto"/>
                <a:sym typeface="Roboto"/>
              </a:endParaRPr>
            </a:p>
          </p:txBody>
        </p:sp>
      </p:grpSp>
      <p:grpSp>
        <p:nvGrpSpPr>
          <p:cNvPr id="410" name="Google Shape;410;p40"/>
          <p:cNvGrpSpPr/>
          <p:nvPr/>
        </p:nvGrpSpPr>
        <p:grpSpPr>
          <a:xfrm>
            <a:off x="5842489" y="1789400"/>
            <a:ext cx="473400" cy="473400"/>
            <a:chOff x="5842489" y="1703401"/>
            <a:chExt cx="473400" cy="473400"/>
          </a:xfrm>
        </p:grpSpPr>
        <p:sp>
          <p:nvSpPr>
            <p:cNvPr id="411" name="Google Shape;411;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2" name="Google Shape;412;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Roboto"/>
                  <a:ea typeface="Roboto"/>
                  <a:cs typeface="Roboto"/>
                  <a:sym typeface="Roboto"/>
                </a:rPr>
                <a:t>5</a:t>
              </a:r>
              <a:endParaRPr sz="600" dirty="0">
                <a:solidFill>
                  <a:schemeClr val="dk2"/>
                </a:solidFill>
                <a:latin typeface="Roboto"/>
                <a:ea typeface="Roboto"/>
                <a:cs typeface="Roboto"/>
                <a:sym typeface="Roboto"/>
              </a:endParaRPr>
            </a:p>
          </p:txBody>
        </p:sp>
      </p:grpSp>
      <p:grpSp>
        <p:nvGrpSpPr>
          <p:cNvPr id="413" name="Google Shape;413;p40"/>
          <p:cNvGrpSpPr/>
          <p:nvPr/>
        </p:nvGrpSpPr>
        <p:grpSpPr>
          <a:xfrm>
            <a:off x="6880814" y="3576300"/>
            <a:ext cx="473400" cy="473400"/>
            <a:chOff x="6880814" y="3576300"/>
            <a:chExt cx="473400" cy="473400"/>
          </a:xfrm>
        </p:grpSpPr>
        <p:sp>
          <p:nvSpPr>
            <p:cNvPr id="414" name="Google Shape;414;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5" name="Google Shape;415;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6</a:t>
              </a:r>
              <a:endParaRPr sz="600">
                <a:solidFill>
                  <a:schemeClr val="dk2"/>
                </a:solidFill>
                <a:latin typeface="Roboto"/>
                <a:ea typeface="Roboto"/>
                <a:cs typeface="Roboto"/>
                <a:sym typeface="Roboto"/>
              </a:endParaRPr>
            </a:p>
          </p:txBody>
        </p:sp>
      </p:grpSp>
      <p:grpSp>
        <p:nvGrpSpPr>
          <p:cNvPr id="416" name="Google Shape;416;p40"/>
          <p:cNvGrpSpPr/>
          <p:nvPr/>
        </p:nvGrpSpPr>
        <p:grpSpPr>
          <a:xfrm>
            <a:off x="4852739" y="3576300"/>
            <a:ext cx="473400" cy="473400"/>
            <a:chOff x="4852739" y="3576300"/>
            <a:chExt cx="473400" cy="473400"/>
          </a:xfrm>
        </p:grpSpPr>
        <p:sp>
          <p:nvSpPr>
            <p:cNvPr id="417" name="Google Shape;417;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8" name="Google Shape;418;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4</a:t>
              </a:r>
              <a:endParaRPr sz="600">
                <a:solidFill>
                  <a:schemeClr val="dk2"/>
                </a:solidFill>
                <a:latin typeface="Roboto"/>
                <a:ea typeface="Roboto"/>
                <a:cs typeface="Roboto"/>
                <a:sym typeface="Roboto"/>
              </a:endParaRPr>
            </a:p>
          </p:txBody>
        </p:sp>
      </p:grpSp>
      <p:grpSp>
        <p:nvGrpSpPr>
          <p:cNvPr id="419" name="Google Shape;419;p40"/>
          <p:cNvGrpSpPr/>
          <p:nvPr/>
        </p:nvGrpSpPr>
        <p:grpSpPr>
          <a:xfrm>
            <a:off x="2824664" y="3576300"/>
            <a:ext cx="473400" cy="473400"/>
            <a:chOff x="2824664" y="3576300"/>
            <a:chExt cx="473400" cy="473400"/>
          </a:xfrm>
        </p:grpSpPr>
        <p:sp>
          <p:nvSpPr>
            <p:cNvPr id="420" name="Google Shape;420;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1" name="Google Shape;421;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2</a:t>
              </a:r>
              <a:endParaRPr sz="600">
                <a:solidFill>
                  <a:schemeClr val="dk2"/>
                </a:solidFill>
                <a:latin typeface="Roboto"/>
                <a:ea typeface="Roboto"/>
                <a:cs typeface="Roboto"/>
                <a:sym typeface="Roboto"/>
              </a:endParaRPr>
            </a:p>
          </p:txBody>
        </p:sp>
      </p:grpSp>
      <p:sp>
        <p:nvSpPr>
          <p:cNvPr id="422" name="Google Shape;422;p40"/>
          <p:cNvSpPr txBox="1"/>
          <p:nvPr/>
        </p:nvSpPr>
        <p:spPr>
          <a:xfrm>
            <a:off x="1379839" y="1096695"/>
            <a:ext cx="1286400" cy="98663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tx1"/>
                </a:solidFill>
                <a:latin typeface="Roboto"/>
                <a:ea typeface="Roboto"/>
                <a:cs typeface="Roboto"/>
                <a:sym typeface="Roboto"/>
              </a:rPr>
              <a:t>Week 1</a:t>
            </a:r>
          </a:p>
          <a:p>
            <a:pPr algn="ctr"/>
            <a:r>
              <a:rPr lang="en-US" sz="900" dirty="0">
                <a:solidFill>
                  <a:schemeClr val="tx1"/>
                </a:solidFill>
                <a:latin typeface="Lato Light"/>
                <a:ea typeface="Lato Light"/>
                <a:cs typeface="Lato Light"/>
                <a:sym typeface="Lato Light"/>
              </a:rPr>
              <a:t>Gathered information,  Exploring and</a:t>
            </a:r>
          </a:p>
          <a:p>
            <a:pPr marL="0" marR="0" lvl="0" indent="0" algn="ctr" rtl="0">
              <a:lnSpc>
                <a:spcPct val="100000"/>
              </a:lnSpc>
              <a:spcBef>
                <a:spcPts val="0"/>
              </a:spcBef>
              <a:spcAft>
                <a:spcPts val="0"/>
              </a:spcAft>
              <a:buNone/>
            </a:pPr>
            <a:endParaRPr lang="en-US" sz="900" dirty="0">
              <a:solidFill>
                <a:schemeClr val="dk2"/>
              </a:solidFill>
              <a:latin typeface="Roboto"/>
              <a:ea typeface="Roboto"/>
              <a:cs typeface="Roboto"/>
              <a:sym typeface="Roboto"/>
            </a:endParaRPr>
          </a:p>
          <a:p>
            <a:pPr marL="0" marR="0" lvl="0" indent="0" algn="ctr" rtl="0">
              <a:lnSpc>
                <a:spcPct val="100000"/>
              </a:lnSpc>
              <a:spcBef>
                <a:spcPts val="0"/>
              </a:spcBef>
              <a:spcAft>
                <a:spcPts val="0"/>
              </a:spcAft>
              <a:buNone/>
            </a:pPr>
            <a:endParaRPr sz="900" dirty="0">
              <a:solidFill>
                <a:schemeClr val="dk2"/>
              </a:solidFill>
              <a:latin typeface="Roboto"/>
              <a:ea typeface="Roboto"/>
              <a:cs typeface="Roboto"/>
              <a:sym typeface="Roboto"/>
            </a:endParaRPr>
          </a:p>
        </p:txBody>
      </p:sp>
      <p:sp>
        <p:nvSpPr>
          <p:cNvPr id="423" name="Google Shape;423;p40"/>
          <p:cNvSpPr txBox="1"/>
          <p:nvPr/>
        </p:nvSpPr>
        <p:spPr>
          <a:xfrm>
            <a:off x="3407914" y="1080008"/>
            <a:ext cx="1286400" cy="8602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tx1"/>
                </a:solidFill>
                <a:latin typeface="Roboto"/>
                <a:ea typeface="Roboto"/>
                <a:cs typeface="Roboto"/>
                <a:sym typeface="Roboto"/>
              </a:rPr>
              <a:t>Week 3</a:t>
            </a:r>
          </a:p>
          <a:p>
            <a:pPr marL="0" lvl="0" indent="0" algn="ctr">
              <a:buFont typeface="Arial"/>
              <a:buNone/>
            </a:pPr>
            <a:r>
              <a:rPr lang="en-US" sz="900" dirty="0">
                <a:solidFill>
                  <a:schemeClr val="tx1"/>
                </a:solidFill>
                <a:latin typeface="Lato Light"/>
                <a:ea typeface="Lato Light"/>
                <a:cs typeface="Lato Light"/>
                <a:sym typeface="Roboto"/>
              </a:rPr>
              <a:t>Continue..</a:t>
            </a:r>
          </a:p>
          <a:p>
            <a:pPr marL="0" marR="0" lvl="0" indent="0" algn="ctr" rtl="0">
              <a:lnSpc>
                <a:spcPct val="100000"/>
              </a:lnSpc>
              <a:spcBef>
                <a:spcPts val="0"/>
              </a:spcBef>
              <a:spcAft>
                <a:spcPts val="0"/>
              </a:spcAft>
              <a:buNone/>
            </a:pPr>
            <a:endParaRPr lang="en-US" sz="900" dirty="0">
              <a:solidFill>
                <a:schemeClr val="tx1"/>
              </a:solidFill>
              <a:latin typeface="Roboto"/>
              <a:ea typeface="Roboto"/>
              <a:cs typeface="Roboto"/>
              <a:sym typeface="Roboto"/>
            </a:endParaRPr>
          </a:p>
          <a:p>
            <a:pPr marL="0" marR="0" lvl="0" indent="0" algn="ctr" rtl="0">
              <a:lnSpc>
                <a:spcPct val="100000"/>
              </a:lnSpc>
              <a:spcBef>
                <a:spcPts val="0"/>
              </a:spcBef>
              <a:spcAft>
                <a:spcPts val="0"/>
              </a:spcAft>
              <a:buNone/>
            </a:pPr>
            <a:endParaRPr sz="900" dirty="0">
              <a:solidFill>
                <a:schemeClr val="dk2"/>
              </a:solidFill>
              <a:latin typeface="Roboto"/>
              <a:ea typeface="Roboto"/>
              <a:cs typeface="Roboto"/>
              <a:sym typeface="Roboto"/>
            </a:endParaRPr>
          </a:p>
        </p:txBody>
      </p:sp>
      <p:sp>
        <p:nvSpPr>
          <p:cNvPr id="424" name="Google Shape;424;p40"/>
          <p:cNvSpPr txBox="1"/>
          <p:nvPr/>
        </p:nvSpPr>
        <p:spPr>
          <a:xfrm>
            <a:off x="5356776" y="1022793"/>
            <a:ext cx="1444825" cy="777847"/>
          </a:xfrm>
          <a:prstGeom prst="rect">
            <a:avLst/>
          </a:prstGeom>
          <a:noFill/>
          <a:ln>
            <a:noFill/>
          </a:ln>
        </p:spPr>
        <p:txBody>
          <a:bodyPr spcFirstLastPara="1" wrap="square" lIns="0" tIns="0" rIns="0" bIns="0" anchor="b" anchorCtr="0">
            <a:noAutofit/>
          </a:bodyPr>
          <a:lstStyle/>
          <a:p>
            <a:pPr algn="ctr"/>
            <a:endParaRPr lang="en-US" sz="900" dirty="0">
              <a:latin typeface="Lato Light" panose="020F0302020204030203" pitchFamily="34" charset="0"/>
            </a:endParaRPr>
          </a:p>
          <a:p>
            <a:pPr algn="ctr"/>
            <a:r>
              <a:rPr lang="en-US" sz="900" dirty="0">
                <a:solidFill>
                  <a:schemeClr val="tx1"/>
                </a:solidFill>
                <a:latin typeface="Roboto" panose="02000000000000000000" pitchFamily="2" charset="0"/>
                <a:ea typeface="Roboto" panose="02000000000000000000" pitchFamily="2" charset="0"/>
              </a:rPr>
              <a:t>Week 5</a:t>
            </a:r>
          </a:p>
        </p:txBody>
      </p:sp>
      <p:sp>
        <p:nvSpPr>
          <p:cNvPr id="425" name="Google Shape;425;p40"/>
          <p:cNvSpPr txBox="1"/>
          <p:nvPr/>
        </p:nvSpPr>
        <p:spPr>
          <a:xfrm>
            <a:off x="2418164" y="4039521"/>
            <a:ext cx="1286400" cy="688403"/>
          </a:xfrm>
          <a:prstGeom prst="rect">
            <a:avLst/>
          </a:prstGeom>
          <a:noFill/>
          <a:ln>
            <a:noFill/>
          </a:ln>
        </p:spPr>
        <p:txBody>
          <a:bodyPr spcFirstLastPara="1" wrap="square" lIns="0" tIns="0" rIns="0" bIns="0" anchor="t" anchorCtr="0">
            <a:noAutofit/>
          </a:bodyPr>
          <a:lstStyle/>
          <a:p>
            <a:pPr algn="ctr"/>
            <a:r>
              <a:rPr lang="en-US" sz="900" dirty="0">
                <a:solidFill>
                  <a:schemeClr val="tx1"/>
                </a:solidFill>
                <a:latin typeface="Roboto" panose="02000000000000000000" pitchFamily="2" charset="0"/>
                <a:ea typeface="Roboto" panose="02000000000000000000" pitchFamily="2" charset="0"/>
              </a:rPr>
              <a:t>Week 2</a:t>
            </a:r>
          </a:p>
          <a:p>
            <a:pPr algn="ctr"/>
            <a:endParaRPr lang="en-US" sz="900" dirty="0">
              <a:solidFill>
                <a:schemeClr val="tx1"/>
              </a:solidFill>
              <a:latin typeface="Lato Light" panose="020F0302020204030203" pitchFamily="34" charset="0"/>
            </a:endParaRPr>
          </a:p>
          <a:p>
            <a:pPr algn="ctr"/>
            <a:r>
              <a:rPr lang="en-US" sz="900" dirty="0">
                <a:solidFill>
                  <a:schemeClr val="tx1"/>
                </a:solidFill>
                <a:latin typeface="Lato Light"/>
                <a:ea typeface="Lato Light"/>
                <a:cs typeface="Lato Light"/>
                <a:sym typeface="Lato Light"/>
              </a:rPr>
              <a:t>started Frontend </a:t>
            </a:r>
          </a:p>
          <a:p>
            <a:pPr algn="ctr"/>
            <a:r>
              <a:rPr lang="en-US" sz="900" dirty="0">
                <a:solidFill>
                  <a:schemeClr val="tx1"/>
                </a:solidFill>
                <a:latin typeface="Lato Light"/>
                <a:ea typeface="Lato Light"/>
                <a:cs typeface="Lato Light"/>
                <a:sym typeface="Lato Light"/>
              </a:rPr>
              <a:t>Course</a:t>
            </a:r>
          </a:p>
          <a:p>
            <a:pPr algn="ctr"/>
            <a:endParaRPr lang="en-IN" sz="900" dirty="0">
              <a:solidFill>
                <a:schemeClr val="tx1"/>
              </a:solidFill>
              <a:latin typeface="Lato Light" panose="020F0302020204030203" pitchFamily="34" charset="0"/>
            </a:endParaRPr>
          </a:p>
        </p:txBody>
      </p:sp>
      <p:sp>
        <p:nvSpPr>
          <p:cNvPr id="426" name="Google Shape;426;p40"/>
          <p:cNvSpPr txBox="1"/>
          <p:nvPr/>
        </p:nvSpPr>
        <p:spPr>
          <a:xfrm>
            <a:off x="4264244" y="4120707"/>
            <a:ext cx="1625955" cy="84368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tx1"/>
                </a:solidFill>
                <a:latin typeface="Roboto"/>
                <a:ea typeface="Roboto"/>
                <a:cs typeface="Roboto"/>
                <a:sym typeface="Roboto"/>
              </a:rPr>
              <a:t>Week 4</a:t>
            </a:r>
          </a:p>
          <a:p>
            <a:pPr algn="ctr"/>
            <a:r>
              <a:rPr lang="en-US" sz="900" dirty="0">
                <a:solidFill>
                  <a:schemeClr val="tx1"/>
                </a:solidFill>
                <a:latin typeface="Lato Light"/>
                <a:ea typeface="Lato Light"/>
                <a:cs typeface="Lato Light"/>
                <a:sym typeface="Roboto"/>
              </a:rPr>
              <a:t>Implement some things</a:t>
            </a:r>
          </a:p>
        </p:txBody>
      </p:sp>
      <p:sp>
        <p:nvSpPr>
          <p:cNvPr id="427" name="Google Shape;427;p40"/>
          <p:cNvSpPr txBox="1"/>
          <p:nvPr/>
        </p:nvSpPr>
        <p:spPr>
          <a:xfrm>
            <a:off x="6399044" y="4062804"/>
            <a:ext cx="1450486" cy="841322"/>
          </a:xfrm>
          <a:prstGeom prst="rect">
            <a:avLst/>
          </a:prstGeom>
          <a:noFill/>
          <a:ln>
            <a:noFill/>
          </a:ln>
        </p:spPr>
        <p:txBody>
          <a:bodyPr spcFirstLastPara="1" wrap="square" lIns="0" tIns="0" rIns="0" bIns="0" anchor="t" anchorCtr="0">
            <a:noAutofit/>
          </a:bodyPr>
          <a:lstStyle/>
          <a:p>
            <a:pPr algn="ctr"/>
            <a:r>
              <a:rPr lang="en-US" sz="900" dirty="0">
                <a:solidFill>
                  <a:schemeClr val="tx1"/>
                </a:solidFill>
                <a:latin typeface="Roboto" panose="02000000000000000000" pitchFamily="2" charset="0"/>
                <a:ea typeface="Roboto" panose="02000000000000000000" pitchFamily="2" charset="0"/>
              </a:rPr>
              <a:t>Week 6</a:t>
            </a:r>
          </a:p>
          <a:p>
            <a:pPr algn="ctr"/>
            <a:r>
              <a:rPr lang="en-US" sz="900" dirty="0">
                <a:solidFill>
                  <a:schemeClr val="tx1"/>
                </a:solidFill>
                <a:latin typeface="Lato Light"/>
                <a:ea typeface="Lato Light"/>
                <a:cs typeface="Lato Light"/>
              </a:rPr>
              <a:t>Started backend course</a:t>
            </a:r>
          </a:p>
          <a:p>
            <a:pPr algn="ctr"/>
            <a:endParaRPr lang="en-US" sz="900" dirty="0">
              <a:solidFill>
                <a:schemeClr val="tx1"/>
              </a:solidFill>
              <a:latin typeface="Lato Light" panose="020F0302020204030203" pitchFamily="34"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Future Enhancement</a:t>
            </a:r>
            <a:endParaRPr lang="en-IN"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00" y="1025174"/>
            <a:ext cx="3924300" cy="3889726"/>
          </a:xfrm>
          <a:prstGeom prst="rect">
            <a:avLst/>
          </a:prstGeom>
        </p:spPr>
      </p:pic>
      <p:sp>
        <p:nvSpPr>
          <p:cNvPr id="9" name="Pentagon 8"/>
          <p:cNvSpPr/>
          <p:nvPr/>
        </p:nvSpPr>
        <p:spPr>
          <a:xfrm>
            <a:off x="1687005" y="1528412"/>
            <a:ext cx="2950590" cy="568612"/>
          </a:xfrm>
          <a:prstGeom prst="homePlate">
            <a:avLst/>
          </a:prstGeom>
          <a:effectLst>
            <a:outerShdw blurRad="50800" dist="38100" dir="5400000" algn="t" rotWithShape="0">
              <a:prstClr val="black">
                <a:alpha val="40000"/>
              </a:prstClr>
            </a:outerShdw>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rtlCol="0" anchor="ctr"/>
          <a:lstStyle/>
          <a:p>
            <a:r>
              <a:rPr lang="en-US" dirty="0"/>
              <a:t>   </a:t>
            </a:r>
            <a:r>
              <a:rPr lang="en-US" dirty="0">
                <a:latin typeface="Century Gothic" panose="020B0502020202020204" pitchFamily="34" charset="0"/>
              </a:rPr>
              <a:t>Improving user’s experience  </a:t>
            </a:r>
          </a:p>
        </p:txBody>
      </p:sp>
      <p:sp>
        <p:nvSpPr>
          <p:cNvPr id="10" name="Pentagon 9"/>
          <p:cNvSpPr/>
          <p:nvPr/>
        </p:nvSpPr>
        <p:spPr>
          <a:xfrm>
            <a:off x="2398776" y="2516886"/>
            <a:ext cx="3115732" cy="621792"/>
          </a:xfrm>
          <a:prstGeom prst="homePlate">
            <a:avLst/>
          </a:prstGeom>
          <a:effectLst>
            <a:reflection blurRad="6350" stA="50000" endA="300" endPos="55500" dist="50800" dir="5400000" sy="-100000" algn="bl" rotWithShape="0"/>
          </a:effectLst>
        </p:spPr>
        <p:style>
          <a:lnRef idx="2">
            <a:schemeClr val="accent2"/>
          </a:lnRef>
          <a:fillRef idx="1">
            <a:schemeClr val="lt1"/>
          </a:fillRef>
          <a:effectRef idx="0">
            <a:schemeClr val="accent2"/>
          </a:effectRef>
          <a:fontRef idx="minor">
            <a:schemeClr val="dk1"/>
          </a:fontRef>
        </p:style>
        <p:txBody>
          <a:bodyPr rtlCol="0" anchor="ctr"/>
          <a:lstStyle/>
          <a:p>
            <a:r>
              <a:rPr lang="en-US" sz="1200" dirty="0">
                <a:latin typeface="Century Gothic" panose="020B0502020202020204" pitchFamily="34" charset="0"/>
              </a:rPr>
              <a:t>Increasing the reach of the website</a:t>
            </a:r>
          </a:p>
        </p:txBody>
      </p:sp>
      <p:sp>
        <p:nvSpPr>
          <p:cNvPr id="11" name="Pentagon 10"/>
          <p:cNvSpPr/>
          <p:nvPr/>
        </p:nvSpPr>
        <p:spPr>
          <a:xfrm>
            <a:off x="2838028" y="3642360"/>
            <a:ext cx="3115732" cy="579120"/>
          </a:xfrm>
          <a:prstGeom prst="homePlate">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r>
              <a:rPr lang="en-US" sz="1200" dirty="0">
                <a:solidFill>
                  <a:srgbClr val="222222"/>
                </a:solidFill>
                <a:latin typeface="Century Gothic" panose="020B0502020202020204" pitchFamily="34" charset="0"/>
              </a:rPr>
              <a:t>Making the application of the same</a:t>
            </a:r>
            <a:r>
              <a:rPr lang="en-US" dirty="0">
                <a:latin typeface="Century Gothic" panose="020B0502020202020204" pitchFamily="34" charset="0"/>
              </a:rPr>
              <a:t> </a:t>
            </a:r>
          </a:p>
        </p:txBody>
      </p:sp>
    </p:spTree>
    <p:extLst>
      <p:ext uri="{BB962C8B-B14F-4D97-AF65-F5344CB8AC3E}">
        <p14:creationId xmlns:p14="http://schemas.microsoft.com/office/powerpoint/2010/main" val="224944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80">
                                          <p:stCondLst>
                                            <p:cond delay="0"/>
                                          </p:stCondLst>
                                        </p:cTn>
                                        <p:tgtEl>
                                          <p:spTgt spid="10"/>
                                        </p:tgtEl>
                                      </p:cBhvr>
                                    </p:animEffect>
                                    <p:anim calcmode="lin" valueType="num">
                                      <p:cBhvr>
                                        <p:cTn id="2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gtEl>
                                      </p:cBhvr>
                                      <p:to x="100000" y="60000"/>
                                    </p:animScale>
                                    <p:animScale>
                                      <p:cBhvr>
                                        <p:cTn id="32" dur="166" decel="50000">
                                          <p:stCondLst>
                                            <p:cond delay="676"/>
                                          </p:stCondLst>
                                        </p:cTn>
                                        <p:tgtEl>
                                          <p:spTgt spid="10"/>
                                        </p:tgtEl>
                                      </p:cBhvr>
                                      <p:to x="100000" y="100000"/>
                                    </p:animScale>
                                    <p:animScale>
                                      <p:cBhvr>
                                        <p:cTn id="33" dur="26">
                                          <p:stCondLst>
                                            <p:cond delay="1312"/>
                                          </p:stCondLst>
                                        </p:cTn>
                                        <p:tgtEl>
                                          <p:spTgt spid="10"/>
                                        </p:tgtEl>
                                      </p:cBhvr>
                                      <p:to x="100000" y="80000"/>
                                    </p:animScale>
                                    <p:animScale>
                                      <p:cBhvr>
                                        <p:cTn id="34" dur="166" decel="50000">
                                          <p:stCondLst>
                                            <p:cond delay="1338"/>
                                          </p:stCondLst>
                                        </p:cTn>
                                        <p:tgtEl>
                                          <p:spTgt spid="10"/>
                                        </p:tgtEl>
                                      </p:cBhvr>
                                      <p:to x="100000" y="100000"/>
                                    </p:animScale>
                                    <p:animScale>
                                      <p:cBhvr>
                                        <p:cTn id="35" dur="26">
                                          <p:stCondLst>
                                            <p:cond delay="1642"/>
                                          </p:stCondLst>
                                        </p:cTn>
                                        <p:tgtEl>
                                          <p:spTgt spid="10"/>
                                        </p:tgtEl>
                                      </p:cBhvr>
                                      <p:to x="100000" y="90000"/>
                                    </p:animScale>
                                    <p:animScale>
                                      <p:cBhvr>
                                        <p:cTn id="36" dur="166" decel="50000">
                                          <p:stCondLst>
                                            <p:cond delay="1668"/>
                                          </p:stCondLst>
                                        </p:cTn>
                                        <p:tgtEl>
                                          <p:spTgt spid="10"/>
                                        </p:tgtEl>
                                      </p:cBhvr>
                                      <p:to x="100000" y="100000"/>
                                    </p:animScale>
                                    <p:animScale>
                                      <p:cBhvr>
                                        <p:cTn id="37" dur="26">
                                          <p:stCondLst>
                                            <p:cond delay="1808"/>
                                          </p:stCondLst>
                                        </p:cTn>
                                        <p:tgtEl>
                                          <p:spTgt spid="10"/>
                                        </p:tgtEl>
                                      </p:cBhvr>
                                      <p:to x="100000" y="95000"/>
                                    </p:animScale>
                                    <p:animScale>
                                      <p:cBhvr>
                                        <p:cTn id="38" dur="166" decel="50000">
                                          <p:stCondLst>
                                            <p:cond delay="1834"/>
                                          </p:stCondLst>
                                        </p:cTn>
                                        <p:tgtEl>
                                          <p:spTgt spid="10"/>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80">
                                          <p:stCondLst>
                                            <p:cond delay="0"/>
                                          </p:stCondLst>
                                        </p:cTn>
                                        <p:tgtEl>
                                          <p:spTgt spid="11"/>
                                        </p:tgtEl>
                                      </p:cBhvr>
                                    </p:animEffect>
                                    <p:anim calcmode="lin" valueType="num">
                                      <p:cBhvr>
                                        <p:cTn id="4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9" dur="26">
                                          <p:stCondLst>
                                            <p:cond delay="650"/>
                                          </p:stCondLst>
                                        </p:cTn>
                                        <p:tgtEl>
                                          <p:spTgt spid="11"/>
                                        </p:tgtEl>
                                      </p:cBhvr>
                                      <p:to x="100000" y="60000"/>
                                    </p:animScale>
                                    <p:animScale>
                                      <p:cBhvr>
                                        <p:cTn id="50" dur="166" decel="50000">
                                          <p:stCondLst>
                                            <p:cond delay="676"/>
                                          </p:stCondLst>
                                        </p:cTn>
                                        <p:tgtEl>
                                          <p:spTgt spid="11"/>
                                        </p:tgtEl>
                                      </p:cBhvr>
                                      <p:to x="100000" y="100000"/>
                                    </p:animScale>
                                    <p:animScale>
                                      <p:cBhvr>
                                        <p:cTn id="51" dur="26">
                                          <p:stCondLst>
                                            <p:cond delay="1312"/>
                                          </p:stCondLst>
                                        </p:cTn>
                                        <p:tgtEl>
                                          <p:spTgt spid="11"/>
                                        </p:tgtEl>
                                      </p:cBhvr>
                                      <p:to x="100000" y="80000"/>
                                    </p:animScale>
                                    <p:animScale>
                                      <p:cBhvr>
                                        <p:cTn id="52" dur="166" decel="50000">
                                          <p:stCondLst>
                                            <p:cond delay="1338"/>
                                          </p:stCondLst>
                                        </p:cTn>
                                        <p:tgtEl>
                                          <p:spTgt spid="11"/>
                                        </p:tgtEl>
                                      </p:cBhvr>
                                      <p:to x="100000" y="100000"/>
                                    </p:animScale>
                                    <p:animScale>
                                      <p:cBhvr>
                                        <p:cTn id="53" dur="26">
                                          <p:stCondLst>
                                            <p:cond delay="1642"/>
                                          </p:stCondLst>
                                        </p:cTn>
                                        <p:tgtEl>
                                          <p:spTgt spid="11"/>
                                        </p:tgtEl>
                                      </p:cBhvr>
                                      <p:to x="100000" y="90000"/>
                                    </p:animScale>
                                    <p:animScale>
                                      <p:cBhvr>
                                        <p:cTn id="54" dur="166" decel="50000">
                                          <p:stCondLst>
                                            <p:cond delay="1668"/>
                                          </p:stCondLst>
                                        </p:cTn>
                                        <p:tgtEl>
                                          <p:spTgt spid="11"/>
                                        </p:tgtEl>
                                      </p:cBhvr>
                                      <p:to x="100000" y="100000"/>
                                    </p:animScale>
                                    <p:animScale>
                                      <p:cBhvr>
                                        <p:cTn id="55" dur="26">
                                          <p:stCondLst>
                                            <p:cond delay="1808"/>
                                          </p:stCondLst>
                                        </p:cTn>
                                        <p:tgtEl>
                                          <p:spTgt spid="11"/>
                                        </p:tgtEl>
                                      </p:cBhvr>
                                      <p:to x="100000" y="95000"/>
                                    </p:animScale>
                                    <p:animScale>
                                      <p:cBhvr>
                                        <p:cTn id="5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References</a:t>
            </a:r>
            <a:endParaRPr lang="en-IN"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4" name="Rectangle 3"/>
          <p:cNvSpPr/>
          <p:nvPr/>
        </p:nvSpPr>
        <p:spPr>
          <a:xfrm>
            <a:off x="3045759" y="1096194"/>
            <a:ext cx="6615076" cy="3108543"/>
          </a:xfrm>
          <a:prstGeom prst="rect">
            <a:avLst/>
          </a:prstGeom>
        </p:spPr>
        <p:txBody>
          <a:bodyPr wrap="square">
            <a:spAutoFit/>
          </a:bodyPr>
          <a:lstStyle/>
          <a:p>
            <a:endParaRPr lang="en-US" i="1" dirty="0"/>
          </a:p>
          <a:p>
            <a:endParaRPr lang="en-US" i="1" dirty="0"/>
          </a:p>
          <a:p>
            <a:pPr marL="342900" indent="-342900">
              <a:buFont typeface="Wingdings" panose="05000000000000000000" pitchFamily="2" charset="2"/>
              <a:buChar char="q"/>
            </a:pPr>
            <a:r>
              <a:rPr lang="en-US" dirty="0"/>
              <a:t>YouTube Tutorials </a:t>
            </a:r>
          </a:p>
          <a:p>
            <a:endParaRPr lang="en-US" i="1" dirty="0"/>
          </a:p>
          <a:p>
            <a:pPr marL="285750" indent="-285750">
              <a:buFont typeface="Wingdings" panose="05000000000000000000" pitchFamily="2" charset="2"/>
              <a:buChar char="ü"/>
            </a:pPr>
            <a:r>
              <a:rPr lang="en-US" dirty="0">
                <a:solidFill>
                  <a:schemeClr val="accent2">
                    <a:lumMod val="75000"/>
                  </a:schemeClr>
                </a:solidFill>
              </a:rPr>
              <a:t>    </a:t>
            </a:r>
            <a:r>
              <a:rPr lang="en-US" dirty="0">
                <a:solidFill>
                  <a:schemeClr val="accent2">
                    <a:lumMod val="75000"/>
                  </a:schemeClr>
                </a:solidFill>
                <a:latin typeface="Century Gothic" panose="020B0502020202020204" pitchFamily="34" charset="0"/>
              </a:rPr>
              <a:t>HTML , CSS : </a:t>
            </a:r>
          </a:p>
          <a:p>
            <a:r>
              <a:rPr lang="en-US" i="1" dirty="0"/>
              <a:t>          </a:t>
            </a:r>
            <a:r>
              <a:rPr lang="en-US" sz="1200" i="1" u="sng" dirty="0">
                <a:solidFill>
                  <a:srgbClr val="00B0F0"/>
                </a:solidFill>
                <a:hlinkClick r:id="rId2"/>
              </a:rPr>
              <a:t>https://youtube.com/playlist?list=PLu0W_9lII9agiCUZYRsvtGTXdxkzPyItg</a:t>
            </a:r>
            <a:r>
              <a:rPr lang="en-US" sz="1200" i="1" u="sng" dirty="0">
                <a:solidFill>
                  <a:srgbClr val="00B0F0"/>
                </a:solidFill>
              </a:rPr>
              <a:t> </a:t>
            </a:r>
            <a:endParaRPr lang="en-US" i="1" u="sng" dirty="0">
              <a:solidFill>
                <a:srgbClr val="00B0F0"/>
              </a:solidFill>
            </a:endParaRPr>
          </a:p>
          <a:p>
            <a:pPr marL="285750" indent="-285750">
              <a:buFont typeface="Wingdings" panose="05000000000000000000" pitchFamily="2" charset="2"/>
              <a:buChar char="ü"/>
            </a:pPr>
            <a:r>
              <a:rPr lang="en-US" i="1" dirty="0">
                <a:solidFill>
                  <a:schemeClr val="accent1"/>
                </a:solidFill>
              </a:rPr>
              <a:t>    </a:t>
            </a:r>
            <a:r>
              <a:rPr lang="en-US" dirty="0">
                <a:solidFill>
                  <a:schemeClr val="accent1"/>
                </a:solidFill>
                <a:latin typeface="Century Gothic" panose="020B0502020202020204" pitchFamily="34" charset="0"/>
              </a:rPr>
              <a:t>JavaScript :</a:t>
            </a:r>
            <a:r>
              <a:rPr lang="en-US" i="1" dirty="0">
                <a:solidFill>
                  <a:schemeClr val="accent1"/>
                </a:solidFill>
                <a:latin typeface="Century Gothic" panose="020B0502020202020204" pitchFamily="34" charset="0"/>
              </a:rPr>
              <a:t>  </a:t>
            </a:r>
          </a:p>
          <a:p>
            <a:r>
              <a:rPr lang="en-US" i="1" dirty="0">
                <a:solidFill>
                  <a:schemeClr val="accent1"/>
                </a:solidFill>
              </a:rPr>
              <a:t>          </a:t>
            </a:r>
            <a:r>
              <a:rPr lang="en-US" sz="1200" i="1" u="sng" dirty="0">
                <a:solidFill>
                  <a:srgbClr val="00B0F0"/>
                </a:solidFill>
                <a:hlinkClick r:id="rId3"/>
              </a:rPr>
              <a:t>https://youtube.com/playlist?list=PLu0W_9lII9ajyk081To1Cbt2eI5913SsL</a:t>
            </a:r>
            <a:r>
              <a:rPr lang="en-US" sz="1200" i="1" u="sng" dirty="0">
                <a:solidFill>
                  <a:srgbClr val="00B0F0"/>
                </a:solidFill>
              </a:rPr>
              <a:t> </a:t>
            </a:r>
            <a:endParaRPr lang="en-US" i="1" u="sng" dirty="0">
              <a:solidFill>
                <a:srgbClr val="00B0F0"/>
              </a:solidFill>
            </a:endParaRPr>
          </a:p>
          <a:p>
            <a:pPr marL="285750" indent="-285750">
              <a:buFont typeface="Wingdings" panose="05000000000000000000" pitchFamily="2" charset="2"/>
              <a:buChar char="ü"/>
            </a:pPr>
            <a:r>
              <a:rPr lang="en-US" dirty="0">
                <a:solidFill>
                  <a:schemeClr val="accent2">
                    <a:lumMod val="75000"/>
                  </a:schemeClr>
                </a:solidFill>
              </a:rPr>
              <a:t>    </a:t>
            </a:r>
            <a:r>
              <a:rPr lang="en-US" dirty="0" err="1">
                <a:solidFill>
                  <a:schemeClr val="accent2">
                    <a:lumMod val="75000"/>
                  </a:schemeClr>
                </a:solidFill>
                <a:latin typeface="Century Gothic" panose="020B0502020202020204" pitchFamily="34" charset="0"/>
              </a:rPr>
              <a:t>ReactJs</a:t>
            </a:r>
            <a:r>
              <a:rPr lang="en-US" dirty="0">
                <a:solidFill>
                  <a:schemeClr val="accent2">
                    <a:lumMod val="75000"/>
                  </a:schemeClr>
                </a:solidFill>
                <a:latin typeface="Century Gothic" panose="020B0502020202020204" pitchFamily="34" charset="0"/>
              </a:rPr>
              <a:t>:</a:t>
            </a:r>
          </a:p>
          <a:p>
            <a:r>
              <a:rPr lang="en-US" i="1" dirty="0">
                <a:solidFill>
                  <a:schemeClr val="accent2">
                    <a:lumMod val="75000"/>
                  </a:schemeClr>
                </a:solidFill>
              </a:rPr>
              <a:t>          </a:t>
            </a:r>
            <a:r>
              <a:rPr lang="en-US" i="1" dirty="0">
                <a:solidFill>
                  <a:schemeClr val="accent2">
                    <a:lumMod val="75000"/>
                  </a:schemeClr>
                </a:solidFill>
                <a:hlinkClick r:id="rId4"/>
              </a:rPr>
              <a:t>https://www.youtube.com/watch?v=MfhZJcTOy1A&amp;feature=youtu.be</a:t>
            </a:r>
            <a:endParaRPr lang="en-US" i="1" u="sng" dirty="0">
              <a:solidFill>
                <a:srgbClr val="00B0F0"/>
              </a:solidFill>
            </a:endParaRPr>
          </a:p>
          <a:p>
            <a:r>
              <a:rPr lang="en-US" i="1" dirty="0"/>
              <a:t>       </a:t>
            </a:r>
          </a:p>
          <a:p>
            <a:pPr marL="342900" indent="-342900">
              <a:buFont typeface="Wingdings" panose="05000000000000000000" pitchFamily="2" charset="2"/>
              <a:buChar char="q"/>
            </a:pPr>
            <a:r>
              <a:rPr lang="en-US" dirty="0"/>
              <a:t>Udemy Full-stack Course</a:t>
            </a:r>
          </a:p>
          <a:p>
            <a:r>
              <a:rPr lang="en-US" i="1" dirty="0">
                <a:solidFill>
                  <a:srgbClr val="00B0F0"/>
                </a:solidFill>
              </a:rPr>
              <a:t>       </a:t>
            </a:r>
            <a:r>
              <a:rPr lang="en-US" sz="1200" i="1" u="sng" dirty="0">
                <a:solidFill>
                  <a:srgbClr val="00B0F0"/>
                </a:solidFill>
                <a:hlinkClick r:id="rId5"/>
              </a:rPr>
              <a:t>https://www.udemy.com/course/the-complete-web-developer-zero-to-mastery/ </a:t>
            </a:r>
            <a:r>
              <a:rPr lang="en-US" i="1" u="sng" dirty="0">
                <a:solidFill>
                  <a:srgbClr val="00B0F0"/>
                </a:solidFill>
                <a:hlinkClick r:id="rId5"/>
              </a:rPr>
              <a:t>     </a:t>
            </a:r>
            <a:endParaRPr lang="en-US" i="1" u="sng" dirty="0">
              <a:solidFill>
                <a:srgbClr val="00B0F0"/>
              </a:solidFill>
            </a:endParaRPr>
          </a:p>
          <a:p>
            <a:endParaRPr lang="en-US" i="1"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84243"/>
            <a:ext cx="2789583" cy="3080362"/>
          </a:xfrm>
          <a:prstGeom prst="rect">
            <a:avLst/>
          </a:prstGeom>
          <a:effectLst>
            <a:outerShdw blurRad="50800" dist="50800" dir="5400000" algn="ctr" rotWithShape="0">
              <a:schemeClr val="accent5">
                <a:lumMod val="60000"/>
                <a:lumOff val="40000"/>
              </a:schemeClr>
            </a:outerShdw>
          </a:effectLst>
        </p:spPr>
      </p:pic>
    </p:spTree>
    <p:extLst>
      <p:ext uri="{BB962C8B-B14F-4D97-AF65-F5344CB8AC3E}">
        <p14:creationId xmlns:p14="http://schemas.microsoft.com/office/powerpoint/2010/main" val="24381944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accent1"/>
                </a:solidFill>
              </a:rPr>
              <a:t>THANKS!</a:t>
            </a:r>
            <a:endParaRPr sz="6000" dirty="0">
              <a:solidFill>
                <a:schemeClr val="accent1"/>
              </a:solidFill>
            </a:endParaRPr>
          </a:p>
        </p:txBody>
      </p:sp>
      <p:sp>
        <p:nvSpPr>
          <p:cNvPr id="331" name="Google Shape;331;p35"/>
          <p:cNvSpPr txBox="1">
            <a:spLocks noGrp="1"/>
          </p:cNvSpPr>
          <p:nvPr>
            <p:ph type="subTitle" idx="4294967295"/>
          </p:nvPr>
        </p:nvSpPr>
        <p:spPr>
          <a:xfrm>
            <a:off x="1033300" y="2630575"/>
            <a:ext cx="7185000"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IN" sz="2400" b="1" dirty="0">
              <a:solidFill>
                <a:schemeClr val="lt1"/>
              </a:solidFill>
            </a:endParaRPr>
          </a:p>
          <a:p>
            <a:pPr marL="0" lvl="0" indent="0" algn="l" rtl="0">
              <a:spcBef>
                <a:spcPts val="600"/>
              </a:spcBef>
              <a:spcAft>
                <a:spcPts val="0"/>
              </a:spcAft>
              <a:buClr>
                <a:schemeClr val="dk1"/>
              </a:buClr>
              <a:buSzPts val="1100"/>
              <a:buFont typeface="Arial"/>
              <a:buNone/>
            </a:pPr>
            <a:endParaRPr sz="2400" b="1" dirty="0">
              <a:solidFill>
                <a:schemeClr val="lt1"/>
              </a:solidFill>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3" name="Rounded Rectangle 2"/>
          <p:cNvSpPr/>
          <p:nvPr/>
        </p:nvSpPr>
        <p:spPr>
          <a:xfrm>
            <a:off x="335280" y="819675"/>
            <a:ext cx="8666480" cy="330462"/>
          </a:xfrm>
          <a:prstGeom prst="roundRect">
            <a:avLst>
              <a:gd name="adj" fmla="val 50000"/>
            </a:avLst>
          </a:prstGeom>
          <a:solidFill>
            <a:schemeClr val="bg1"/>
          </a:solidFill>
          <a:ln>
            <a:noFill/>
          </a:ln>
          <a:effectLst>
            <a:innerShdw blurRad="2667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Alternate Process 3"/>
          <p:cNvSpPr/>
          <p:nvPr/>
        </p:nvSpPr>
        <p:spPr>
          <a:xfrm>
            <a:off x="606716" y="898275"/>
            <a:ext cx="8087026" cy="175426"/>
          </a:xfrm>
          <a:prstGeom prst="flowChartAlternateProcess">
            <a:avLst/>
          </a:prstGeom>
          <a:solidFill>
            <a:schemeClr val="tx1">
              <a:lumMod val="50000"/>
              <a:lumOff val="50000"/>
            </a:schemeClr>
          </a:solidFill>
          <a:effectLst>
            <a:innerShdw blurRad="63500" dist="50800" dir="162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 name="Group 4"/>
          <p:cNvGrpSpPr/>
          <p:nvPr/>
        </p:nvGrpSpPr>
        <p:grpSpPr>
          <a:xfrm>
            <a:off x="689365" y="805441"/>
            <a:ext cx="1535220" cy="3688690"/>
            <a:chOff x="1542589" y="538042"/>
            <a:chExt cx="1535220" cy="4997051"/>
          </a:xfrm>
        </p:grpSpPr>
        <p:grpSp>
          <p:nvGrpSpPr>
            <p:cNvPr id="6" name="Group 5"/>
            <p:cNvGrpSpPr/>
            <p:nvPr/>
          </p:nvGrpSpPr>
          <p:grpSpPr>
            <a:xfrm>
              <a:off x="1542589" y="538042"/>
              <a:ext cx="1535220" cy="4997051"/>
              <a:chOff x="1542589" y="538042"/>
              <a:chExt cx="1535220" cy="4997051"/>
            </a:xfrm>
          </p:grpSpPr>
          <p:sp>
            <p:nvSpPr>
              <p:cNvPr id="8" name="Freeform 7"/>
              <p:cNvSpPr/>
              <p:nvPr/>
            </p:nvSpPr>
            <p:spPr>
              <a:xfrm>
                <a:off x="1542589" y="3706292"/>
                <a:ext cx="1535220" cy="1828801"/>
              </a:xfrm>
              <a:custGeom>
                <a:avLst/>
                <a:gdLst>
                  <a:gd name="connsiteX0" fmla="*/ 1097280 w 2194560"/>
                  <a:gd name="connsiteY0" fmla="*/ 333375 h 2194560"/>
                  <a:gd name="connsiteX1" fmla="*/ 910113 w 2194560"/>
                  <a:gd name="connsiteY1" fmla="*/ 490537 h 2194560"/>
                  <a:gd name="connsiteX2" fmla="*/ 1097280 w 2194560"/>
                  <a:gd name="connsiteY2" fmla="*/ 647699 h 2194560"/>
                  <a:gd name="connsiteX3" fmla="*/ 1284447 w 2194560"/>
                  <a:gd name="connsiteY3" fmla="*/ 490537 h 2194560"/>
                  <a:gd name="connsiteX4" fmla="*/ 1097280 w 2194560"/>
                  <a:gd name="connsiteY4" fmla="*/ 333375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333375"/>
                    </a:moveTo>
                    <a:cubicBezTo>
                      <a:pt x="993911" y="333375"/>
                      <a:pt x="910113" y="403739"/>
                      <a:pt x="910113" y="490537"/>
                    </a:cubicBezTo>
                    <a:cubicBezTo>
                      <a:pt x="910113" y="577335"/>
                      <a:pt x="993911" y="647699"/>
                      <a:pt x="1097280" y="647699"/>
                    </a:cubicBezTo>
                    <a:cubicBezTo>
                      <a:pt x="1200649" y="647699"/>
                      <a:pt x="1284447" y="577335"/>
                      <a:pt x="1284447" y="490537"/>
                    </a:cubicBezTo>
                    <a:cubicBezTo>
                      <a:pt x="1284447" y="403739"/>
                      <a:pt x="1200649" y="333375"/>
                      <a:pt x="1097280" y="333375"/>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95000">
                    <a:srgbClr val="92D050"/>
                  </a:gs>
                  <a:gs pos="100000">
                    <a:schemeClr val="accent3">
                      <a:lumMod val="60000"/>
                      <a:lumOff val="40000"/>
                    </a:schemeClr>
                  </a:gs>
                  <a:gs pos="100000">
                    <a:srgbClr val="9CC3AE"/>
                  </a:gs>
                  <a:gs pos="100000">
                    <a:schemeClr val="accent1">
                      <a:lumMod val="30000"/>
                      <a:lumOff val="7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081734" y="538042"/>
                <a:ext cx="459699" cy="482917"/>
                <a:chOff x="1865785" y="817126"/>
                <a:chExt cx="459699" cy="482917"/>
              </a:xfrm>
            </p:grpSpPr>
            <p:sp>
              <p:nvSpPr>
                <p:cNvPr id="11" name="Oval 10"/>
                <p:cNvSpPr/>
                <p:nvPr/>
              </p:nvSpPr>
              <p:spPr>
                <a:xfrm>
                  <a:off x="1865785" y="817126"/>
                  <a:ext cx="459699" cy="482917"/>
                </a:xfrm>
                <a:prstGeom prst="ellipse">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2" name="Oval 11"/>
                <p:cNvSpPr/>
                <p:nvPr/>
              </p:nvSpPr>
              <p:spPr>
                <a:xfrm>
                  <a:off x="1965662" y="917613"/>
                  <a:ext cx="257175" cy="266700"/>
                </a:xfrm>
                <a:prstGeom prst="ellipse">
                  <a:avLst/>
                </a:prstGeom>
                <a:solidFill>
                  <a:srgbClr val="92D05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cxnSp>
            <p:nvCxnSpPr>
              <p:cNvPr id="10" name="Straight Connector 9"/>
              <p:cNvCxnSpPr>
                <a:cxnSpLocks/>
                <a:stCxn id="11" idx="4"/>
                <a:endCxn id="8" idx="5"/>
              </p:cNvCxnSpPr>
              <p:nvPr/>
            </p:nvCxnSpPr>
            <p:spPr>
              <a:xfrm flipH="1">
                <a:off x="2310199" y="1020958"/>
                <a:ext cx="1385" cy="2685334"/>
              </a:xfrm>
              <a:prstGeom prst="line">
                <a:avLst/>
              </a:prstGeom>
            </p:spPr>
            <p:style>
              <a:lnRef idx="3">
                <a:schemeClr val="accent2"/>
              </a:lnRef>
              <a:fillRef idx="0">
                <a:schemeClr val="accent2"/>
              </a:fillRef>
              <a:effectRef idx="2">
                <a:schemeClr val="accent2"/>
              </a:effectRef>
              <a:fontRef idx="minor">
                <a:schemeClr val="tx1"/>
              </a:fontRef>
            </p:style>
          </p:cxnSp>
        </p:grpSp>
        <p:sp>
          <p:nvSpPr>
            <p:cNvPr id="7" name="TextBox 6"/>
            <p:cNvSpPr txBox="1"/>
            <p:nvPr/>
          </p:nvSpPr>
          <p:spPr>
            <a:xfrm>
              <a:off x="1559836" y="4378931"/>
              <a:ext cx="1499148" cy="708804"/>
            </a:xfrm>
            <a:prstGeom prst="rect">
              <a:avLst/>
            </a:prstGeom>
            <a:noFill/>
          </p:spPr>
          <p:txBody>
            <a:bodyPr wrap="square" rtlCol="0">
              <a:spAutoFit/>
            </a:bodyPr>
            <a:lstStyle/>
            <a:p>
              <a:pPr algn="ctr"/>
              <a:r>
                <a:rPr lang="en-US" b="1" dirty="0">
                  <a:latin typeface="Century Gothic" panose="020B0502020202020204" pitchFamily="34" charset="0"/>
                </a:rPr>
                <a:t>21CE143</a:t>
              </a:r>
            </a:p>
            <a:p>
              <a:pPr algn="ctr"/>
              <a:r>
                <a:rPr lang="en-US" b="1" dirty="0">
                  <a:latin typeface="Century Gothic" panose="020B0502020202020204" pitchFamily="34" charset="0"/>
                </a:rPr>
                <a:t>JAY THANKI</a:t>
              </a:r>
            </a:p>
          </p:txBody>
        </p:sp>
      </p:grpSp>
      <p:grpSp>
        <p:nvGrpSpPr>
          <p:cNvPr id="22" name="Group 21"/>
          <p:cNvGrpSpPr/>
          <p:nvPr/>
        </p:nvGrpSpPr>
        <p:grpSpPr>
          <a:xfrm>
            <a:off x="3703633" y="819675"/>
            <a:ext cx="1734803" cy="3786852"/>
            <a:chOff x="4804034" y="797328"/>
            <a:chExt cx="1491430" cy="5121376"/>
          </a:xfrm>
        </p:grpSpPr>
        <p:grpSp>
          <p:nvGrpSpPr>
            <p:cNvPr id="23" name="Group 22"/>
            <p:cNvGrpSpPr/>
            <p:nvPr/>
          </p:nvGrpSpPr>
          <p:grpSpPr>
            <a:xfrm>
              <a:off x="4804034" y="797328"/>
              <a:ext cx="1491430" cy="5121376"/>
              <a:chOff x="4804034" y="797330"/>
              <a:chExt cx="1491430" cy="5121376"/>
            </a:xfrm>
          </p:grpSpPr>
          <p:sp>
            <p:nvSpPr>
              <p:cNvPr id="25" name="Freeform 24"/>
              <p:cNvSpPr/>
              <p:nvPr/>
            </p:nvSpPr>
            <p:spPr>
              <a:xfrm>
                <a:off x="4804034" y="4035818"/>
                <a:ext cx="1491430" cy="1882888"/>
              </a:xfrm>
              <a:custGeom>
                <a:avLst/>
                <a:gdLst>
                  <a:gd name="connsiteX0" fmla="*/ 1097280 w 2194560"/>
                  <a:gd name="connsiteY0" fmla="*/ 333375 h 2194560"/>
                  <a:gd name="connsiteX1" fmla="*/ 910113 w 2194560"/>
                  <a:gd name="connsiteY1" fmla="*/ 490537 h 2194560"/>
                  <a:gd name="connsiteX2" fmla="*/ 1097280 w 2194560"/>
                  <a:gd name="connsiteY2" fmla="*/ 647699 h 2194560"/>
                  <a:gd name="connsiteX3" fmla="*/ 1284447 w 2194560"/>
                  <a:gd name="connsiteY3" fmla="*/ 490537 h 2194560"/>
                  <a:gd name="connsiteX4" fmla="*/ 1097280 w 2194560"/>
                  <a:gd name="connsiteY4" fmla="*/ 333375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333375"/>
                    </a:moveTo>
                    <a:cubicBezTo>
                      <a:pt x="993911" y="333375"/>
                      <a:pt x="910113" y="403739"/>
                      <a:pt x="910113" y="490537"/>
                    </a:cubicBezTo>
                    <a:cubicBezTo>
                      <a:pt x="910113" y="577335"/>
                      <a:pt x="993911" y="647699"/>
                      <a:pt x="1097280" y="647699"/>
                    </a:cubicBezTo>
                    <a:cubicBezTo>
                      <a:pt x="1200649" y="647699"/>
                      <a:pt x="1284447" y="577335"/>
                      <a:pt x="1284447" y="490537"/>
                    </a:cubicBezTo>
                    <a:cubicBezTo>
                      <a:pt x="1284447" y="403739"/>
                      <a:pt x="1200649" y="333375"/>
                      <a:pt x="1097280" y="333375"/>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gradFill>
                <a:gsLst>
                  <a:gs pos="100000">
                    <a:srgbClr val="99FFCC"/>
                  </a:gs>
                  <a:gs pos="100000">
                    <a:srgbClr val="DAF40C"/>
                  </a:gs>
                  <a:gs pos="100000">
                    <a:srgbClr val="00B050"/>
                  </a:gs>
                  <a:gs pos="100000">
                    <a:schemeClr val="accent1">
                      <a:lumMod val="30000"/>
                      <a:lumOff val="7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5316087" y="797330"/>
                <a:ext cx="459699" cy="482917"/>
                <a:chOff x="4862361" y="821142"/>
                <a:chExt cx="459699" cy="482917"/>
              </a:xfrm>
            </p:grpSpPr>
            <p:sp>
              <p:nvSpPr>
                <p:cNvPr id="28" name="Oval 27"/>
                <p:cNvSpPr/>
                <p:nvPr/>
              </p:nvSpPr>
              <p:spPr>
                <a:xfrm>
                  <a:off x="4862361" y="821142"/>
                  <a:ext cx="459699" cy="482917"/>
                </a:xfrm>
                <a:prstGeom prst="ellipse">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9" name="Oval 28"/>
                <p:cNvSpPr/>
                <p:nvPr/>
              </p:nvSpPr>
              <p:spPr>
                <a:xfrm>
                  <a:off x="4963622" y="945442"/>
                  <a:ext cx="257175" cy="266701"/>
                </a:xfrm>
                <a:prstGeom prst="ellipse">
                  <a:avLst/>
                </a:prstGeom>
                <a:solidFill>
                  <a:srgbClr val="99FFCC"/>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cxnSp>
            <p:nvCxnSpPr>
              <p:cNvPr id="27" name="Straight Connector 26"/>
              <p:cNvCxnSpPr>
                <a:cxnSpLocks/>
                <a:stCxn id="28" idx="4"/>
                <a:endCxn id="25" idx="5"/>
              </p:cNvCxnSpPr>
              <p:nvPr/>
            </p:nvCxnSpPr>
            <p:spPr>
              <a:xfrm>
                <a:off x="5545937" y="1280248"/>
                <a:ext cx="3812" cy="2755570"/>
              </a:xfrm>
              <a:prstGeom prst="line">
                <a:avLst/>
              </a:prstGeom>
            </p:spPr>
            <p:style>
              <a:lnRef idx="3">
                <a:schemeClr val="accent2"/>
              </a:lnRef>
              <a:fillRef idx="0">
                <a:schemeClr val="accent2"/>
              </a:fillRef>
              <a:effectRef idx="2">
                <a:schemeClr val="accent2"/>
              </a:effectRef>
              <a:fontRef idx="minor">
                <a:schemeClr val="tx1"/>
              </a:fontRef>
            </p:style>
          </p:cxnSp>
        </p:grpSp>
        <p:sp>
          <p:nvSpPr>
            <p:cNvPr id="24" name="TextBox 23"/>
            <p:cNvSpPr txBox="1"/>
            <p:nvPr/>
          </p:nvSpPr>
          <p:spPr>
            <a:xfrm>
              <a:off x="4971503" y="4742245"/>
              <a:ext cx="1135883" cy="874104"/>
            </a:xfrm>
            <a:prstGeom prst="rect">
              <a:avLst/>
            </a:prstGeom>
            <a:noFill/>
          </p:spPr>
          <p:txBody>
            <a:bodyPr wrap="square" rtlCol="0">
              <a:spAutoFit/>
            </a:bodyPr>
            <a:lstStyle/>
            <a:p>
              <a:pPr algn="ctr"/>
              <a:r>
                <a:rPr lang="en-US" sz="1200" b="1" dirty="0">
                  <a:latin typeface="Century Gothic" panose="020B0502020202020204" pitchFamily="34" charset="0"/>
                </a:rPr>
                <a:t>21CE148 </a:t>
              </a:r>
            </a:p>
            <a:p>
              <a:pPr algn="ctr"/>
              <a:r>
                <a:rPr lang="en-US" sz="1200" b="1" dirty="0">
                  <a:latin typeface="Century Gothic" panose="020B0502020202020204" pitchFamily="34" charset="0"/>
                </a:rPr>
                <a:t>PRINCE UPADHYAY</a:t>
              </a:r>
            </a:p>
          </p:txBody>
        </p:sp>
      </p:grpSp>
      <p:grpSp>
        <p:nvGrpSpPr>
          <p:cNvPr id="38" name="Group 37"/>
          <p:cNvGrpSpPr/>
          <p:nvPr/>
        </p:nvGrpSpPr>
        <p:grpSpPr>
          <a:xfrm>
            <a:off x="6743738" y="819675"/>
            <a:ext cx="1491431" cy="3786852"/>
            <a:chOff x="8207829" y="825338"/>
            <a:chExt cx="1491431" cy="5228497"/>
          </a:xfrm>
        </p:grpSpPr>
        <p:grpSp>
          <p:nvGrpSpPr>
            <p:cNvPr id="39" name="Group 38"/>
            <p:cNvGrpSpPr/>
            <p:nvPr/>
          </p:nvGrpSpPr>
          <p:grpSpPr>
            <a:xfrm>
              <a:off x="8207829" y="825338"/>
              <a:ext cx="1491431" cy="5228497"/>
              <a:chOff x="8207829" y="825338"/>
              <a:chExt cx="1491431" cy="5228497"/>
            </a:xfrm>
          </p:grpSpPr>
          <p:sp>
            <p:nvSpPr>
              <p:cNvPr id="41" name="Freeform 40"/>
              <p:cNvSpPr/>
              <p:nvPr/>
            </p:nvSpPr>
            <p:spPr>
              <a:xfrm>
                <a:off x="8207829" y="4134805"/>
                <a:ext cx="1491431" cy="1919030"/>
              </a:xfrm>
              <a:custGeom>
                <a:avLst/>
                <a:gdLst>
                  <a:gd name="connsiteX0" fmla="*/ 1097280 w 2194560"/>
                  <a:gd name="connsiteY0" fmla="*/ 333375 h 2194560"/>
                  <a:gd name="connsiteX1" fmla="*/ 910113 w 2194560"/>
                  <a:gd name="connsiteY1" fmla="*/ 490537 h 2194560"/>
                  <a:gd name="connsiteX2" fmla="*/ 1097280 w 2194560"/>
                  <a:gd name="connsiteY2" fmla="*/ 647699 h 2194560"/>
                  <a:gd name="connsiteX3" fmla="*/ 1284447 w 2194560"/>
                  <a:gd name="connsiteY3" fmla="*/ 490537 h 2194560"/>
                  <a:gd name="connsiteX4" fmla="*/ 1097280 w 2194560"/>
                  <a:gd name="connsiteY4" fmla="*/ 333375 h 2194560"/>
                  <a:gd name="connsiteX5" fmla="*/ 1097280 w 2194560"/>
                  <a:gd name="connsiteY5" fmla="*/ 0 h 2194560"/>
                  <a:gd name="connsiteX6" fmla="*/ 2194560 w 2194560"/>
                  <a:gd name="connsiteY6" fmla="*/ 1097280 h 2194560"/>
                  <a:gd name="connsiteX7" fmla="*/ 1097280 w 2194560"/>
                  <a:gd name="connsiteY7" fmla="*/ 2194560 h 2194560"/>
                  <a:gd name="connsiteX8" fmla="*/ 0 w 2194560"/>
                  <a:gd name="connsiteY8" fmla="*/ 1097280 h 2194560"/>
                  <a:gd name="connsiteX9" fmla="*/ 1097280 w 2194560"/>
                  <a:gd name="connsiteY9"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0" h="2194560">
                    <a:moveTo>
                      <a:pt x="1097280" y="333375"/>
                    </a:moveTo>
                    <a:cubicBezTo>
                      <a:pt x="993911" y="333375"/>
                      <a:pt x="910113" y="403739"/>
                      <a:pt x="910113" y="490537"/>
                    </a:cubicBezTo>
                    <a:cubicBezTo>
                      <a:pt x="910113" y="577335"/>
                      <a:pt x="993911" y="647699"/>
                      <a:pt x="1097280" y="647699"/>
                    </a:cubicBezTo>
                    <a:cubicBezTo>
                      <a:pt x="1200649" y="647699"/>
                      <a:pt x="1284447" y="577335"/>
                      <a:pt x="1284447" y="490537"/>
                    </a:cubicBezTo>
                    <a:cubicBezTo>
                      <a:pt x="1284447" y="403739"/>
                      <a:pt x="1200649" y="333375"/>
                      <a:pt x="1097280" y="333375"/>
                    </a:cubicBezTo>
                    <a:close/>
                    <a:moveTo>
                      <a:pt x="1097280" y="0"/>
                    </a:moveTo>
                    <a:cubicBezTo>
                      <a:pt x="1703291" y="0"/>
                      <a:pt x="2194560" y="491269"/>
                      <a:pt x="2194560" y="1097280"/>
                    </a:cubicBezTo>
                    <a:cubicBezTo>
                      <a:pt x="2194560" y="1703291"/>
                      <a:pt x="1703291" y="2194560"/>
                      <a:pt x="1097280" y="2194560"/>
                    </a:cubicBezTo>
                    <a:cubicBezTo>
                      <a:pt x="491269" y="2194560"/>
                      <a:pt x="0" y="1703291"/>
                      <a:pt x="0" y="1097280"/>
                    </a:cubicBezTo>
                    <a:cubicBezTo>
                      <a:pt x="0" y="491269"/>
                      <a:pt x="491269" y="0"/>
                      <a:pt x="1097280" y="0"/>
                    </a:cubicBez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p:cNvGrpSpPr/>
              <p:nvPr/>
            </p:nvGrpSpPr>
            <p:grpSpPr>
              <a:xfrm>
                <a:off x="8705008" y="825338"/>
                <a:ext cx="459699" cy="482917"/>
                <a:chOff x="7961349" y="828674"/>
                <a:chExt cx="459699" cy="482917"/>
              </a:xfrm>
            </p:grpSpPr>
            <p:sp>
              <p:nvSpPr>
                <p:cNvPr id="44" name="Oval 43"/>
                <p:cNvSpPr/>
                <p:nvPr/>
              </p:nvSpPr>
              <p:spPr>
                <a:xfrm>
                  <a:off x="7961349" y="828674"/>
                  <a:ext cx="459699" cy="482917"/>
                </a:xfrm>
                <a:prstGeom prst="ellipse">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45" name="Oval 44"/>
                <p:cNvSpPr/>
                <p:nvPr/>
              </p:nvSpPr>
              <p:spPr>
                <a:xfrm>
                  <a:off x="8062611" y="936782"/>
                  <a:ext cx="257175" cy="266700"/>
                </a:xfrm>
                <a:prstGeom prst="ellipse">
                  <a:avLst/>
                </a:prstGeom>
                <a:solidFill>
                  <a:srgbClr val="66CCFF"/>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cxnSp>
            <p:nvCxnSpPr>
              <p:cNvPr id="43" name="Straight Connector 42"/>
              <p:cNvCxnSpPr>
                <a:cxnSpLocks/>
                <a:stCxn id="44" idx="4"/>
                <a:endCxn id="41" idx="5"/>
              </p:cNvCxnSpPr>
              <p:nvPr/>
            </p:nvCxnSpPr>
            <p:spPr>
              <a:xfrm>
                <a:off x="8934858" y="1308255"/>
                <a:ext cx="18687" cy="2826550"/>
              </a:xfrm>
              <a:prstGeom prst="line">
                <a:avLst/>
              </a:prstGeom>
            </p:spPr>
            <p:style>
              <a:lnRef idx="3">
                <a:schemeClr val="accent2"/>
              </a:lnRef>
              <a:fillRef idx="0">
                <a:schemeClr val="accent2"/>
              </a:fillRef>
              <a:effectRef idx="2">
                <a:schemeClr val="accent2"/>
              </a:effectRef>
              <a:fontRef idx="minor">
                <a:schemeClr val="tx1"/>
              </a:fontRef>
            </p:style>
          </p:cxnSp>
        </p:grpSp>
        <p:sp>
          <p:nvSpPr>
            <p:cNvPr id="40" name="TextBox 39"/>
            <p:cNvSpPr txBox="1"/>
            <p:nvPr/>
          </p:nvSpPr>
          <p:spPr>
            <a:xfrm>
              <a:off x="8418519" y="4858380"/>
              <a:ext cx="1070049" cy="1019872"/>
            </a:xfrm>
            <a:prstGeom prst="rect">
              <a:avLst/>
            </a:prstGeom>
            <a:noFill/>
          </p:spPr>
          <p:txBody>
            <a:bodyPr wrap="square" rtlCol="0">
              <a:spAutoFit/>
            </a:bodyPr>
            <a:lstStyle/>
            <a:p>
              <a:pPr algn="ctr"/>
              <a:r>
                <a:rPr lang="en-US" b="1" dirty="0">
                  <a:latin typeface="Century Gothic" panose="020B0502020202020204" pitchFamily="34" charset="0"/>
                </a:rPr>
                <a:t>21CE150 AUM VEKARIYA</a:t>
              </a:r>
            </a:p>
          </p:txBody>
        </p:sp>
      </p:grpSp>
      <p:sp>
        <p:nvSpPr>
          <p:cNvPr id="46" name="Rectangle 45"/>
          <p:cNvSpPr/>
          <p:nvPr/>
        </p:nvSpPr>
        <p:spPr>
          <a:xfrm>
            <a:off x="3527062" y="133649"/>
            <a:ext cx="2048959" cy="584775"/>
          </a:xfrm>
          <a:prstGeom prst="rect">
            <a:avLst/>
          </a:prstGeom>
        </p:spPr>
        <p:txBody>
          <a:bodyPr wrap="none">
            <a:spAutoFit/>
          </a:bodyPr>
          <a:lstStyle/>
          <a:p>
            <a:r>
              <a:rPr lang="en-US" sz="3200" dirty="0">
                <a:solidFill>
                  <a:schemeClr val="bg2">
                    <a:lumMod val="50000"/>
                  </a:schemeClr>
                </a:solidFill>
                <a:latin typeface="Dosis" panose="020B0604020202020204" charset="0"/>
              </a:rPr>
              <a:t>Created</a:t>
            </a:r>
            <a:r>
              <a:rPr lang="en-US" sz="3200" b="1" dirty="0">
                <a:solidFill>
                  <a:schemeClr val="bg2">
                    <a:lumMod val="50000"/>
                  </a:schemeClr>
                </a:solidFill>
                <a:latin typeface="Dosis" panose="020B0604020202020204" charset="0"/>
              </a:rPr>
              <a:t> </a:t>
            </a:r>
            <a:r>
              <a:rPr lang="en-US" sz="3200" dirty="0">
                <a:solidFill>
                  <a:schemeClr val="bg2">
                    <a:lumMod val="50000"/>
                  </a:schemeClr>
                </a:solidFill>
                <a:latin typeface="Dosis" panose="020B0604020202020204" charset="0"/>
              </a:rPr>
              <a:t>By</a:t>
            </a:r>
            <a:r>
              <a:rPr lang="en-US" sz="3200" b="1" dirty="0">
                <a:solidFill>
                  <a:schemeClr val="bg2">
                    <a:lumMod val="50000"/>
                  </a:schemeClr>
                </a:solidFill>
                <a:latin typeface="Dosis" panose="020B0604020202020204" charset="0"/>
              </a:rPr>
              <a:t>  </a:t>
            </a:r>
            <a:endParaRPr lang="en-IN" sz="3200" b="1" dirty="0">
              <a:solidFill>
                <a:schemeClr val="bg2">
                  <a:lumMod val="50000"/>
                </a:schemeClr>
              </a:solidFill>
              <a:latin typeface="Dosis" panose="020B0604020202020204" charset="0"/>
            </a:endParaRPr>
          </a:p>
        </p:txBody>
      </p:sp>
    </p:spTree>
    <p:extLst>
      <p:ext uri="{BB962C8B-B14F-4D97-AF65-F5344CB8AC3E}">
        <p14:creationId xmlns:p14="http://schemas.microsoft.com/office/powerpoint/2010/main" val="653476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1000" fill="hold"/>
                                        <p:tgtEl>
                                          <p:spTgt spid="22"/>
                                        </p:tgtEl>
                                        <p:attrNameLst>
                                          <p:attrName>ppt_x</p:attrName>
                                        </p:attrNameLst>
                                      </p:cBhvr>
                                      <p:tavLst>
                                        <p:tav tm="0">
                                          <p:val>
                                            <p:strVal val="0-#ppt_w/2"/>
                                          </p:val>
                                        </p:tav>
                                        <p:tav tm="100000">
                                          <p:val>
                                            <p:strVal val="#ppt_x"/>
                                          </p:val>
                                        </p:tav>
                                      </p:tavLst>
                                    </p:anim>
                                    <p:anim calcmode="lin" valueType="num">
                                      <p:cBhvr additive="base">
                                        <p:cTn id="14"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1+#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Table of Contents</a:t>
            </a:r>
            <a:endParaRPr sz="2800" dirty="0"/>
          </a:p>
        </p:txBody>
      </p:sp>
      <p:sp>
        <p:nvSpPr>
          <p:cNvPr id="118" name="Google Shape;118;p1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50" name="Picture 1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83" y="1346455"/>
            <a:ext cx="3509397" cy="32331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1" name="TextBox 150"/>
          <p:cNvSpPr txBox="1"/>
          <p:nvPr/>
        </p:nvSpPr>
        <p:spPr>
          <a:xfrm>
            <a:off x="4347074" y="981331"/>
            <a:ext cx="3692105"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01</a:t>
            </a:r>
            <a:r>
              <a:rPr lang="en-US" sz="2000" b="1" dirty="0">
                <a:latin typeface="Amatic SC" panose="00000500000000000000" pitchFamily="2" charset="-79"/>
                <a:cs typeface="Amatic SC" panose="00000500000000000000" pitchFamily="2" charset="-79"/>
              </a:rPr>
              <a:t> </a:t>
            </a:r>
            <a:r>
              <a:rPr lang="en-US" sz="2800" b="1" dirty="0">
                <a:solidFill>
                  <a:srgbClr val="222222"/>
                </a:solidFill>
                <a:latin typeface="Amatic SC" panose="00000500000000000000" pitchFamily="2" charset="-79"/>
                <a:cs typeface="Amatic SC" panose="00000500000000000000" pitchFamily="2" charset="-79"/>
              </a:rPr>
              <a:t>PROBLEM STATEMENT</a:t>
            </a:r>
            <a:endParaRPr lang="en-US" sz="2800" b="1" dirty="0">
              <a:solidFill>
                <a:schemeClr val="tx1"/>
              </a:solidFill>
              <a:latin typeface="Amatic SC" panose="00000500000000000000" pitchFamily="2" charset="-79"/>
              <a:cs typeface="Amatic SC" panose="00000500000000000000" pitchFamily="2" charset="-79"/>
            </a:endParaRPr>
          </a:p>
        </p:txBody>
      </p:sp>
      <p:sp>
        <p:nvSpPr>
          <p:cNvPr id="152" name="TextBox 151"/>
          <p:cNvSpPr txBox="1"/>
          <p:nvPr/>
        </p:nvSpPr>
        <p:spPr>
          <a:xfrm>
            <a:off x="5938093" y="1992908"/>
            <a:ext cx="3510951"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03</a:t>
            </a:r>
            <a:r>
              <a:rPr lang="en-US" b="1" dirty="0">
                <a:latin typeface="Amatic SC" panose="00000500000000000000" pitchFamily="2" charset="-79"/>
                <a:cs typeface="Amatic SC" panose="00000500000000000000" pitchFamily="2" charset="-79"/>
              </a:rPr>
              <a:t> </a:t>
            </a:r>
            <a:r>
              <a:rPr lang="en-US" sz="2800" b="1" dirty="0">
                <a:solidFill>
                  <a:srgbClr val="222222"/>
                </a:solidFill>
                <a:latin typeface="Amatic SC" panose="00000500000000000000" pitchFamily="2" charset="-79"/>
                <a:cs typeface="Amatic SC" panose="00000500000000000000" pitchFamily="2" charset="-79"/>
              </a:rPr>
              <a:t>PURPOSE OF THE WEBSITE</a:t>
            </a:r>
            <a:r>
              <a:rPr lang="en-US" sz="2800" b="1" dirty="0">
                <a:solidFill>
                  <a:schemeClr val="tx1"/>
                </a:solidFill>
                <a:latin typeface="Amatic SC" panose="00000500000000000000" pitchFamily="2" charset="-79"/>
                <a:cs typeface="Amatic SC" panose="00000500000000000000" pitchFamily="2" charset="-79"/>
              </a:rPr>
              <a:t> </a:t>
            </a:r>
          </a:p>
        </p:txBody>
      </p:sp>
      <p:sp>
        <p:nvSpPr>
          <p:cNvPr id="153" name="TextBox 152"/>
          <p:cNvSpPr txBox="1"/>
          <p:nvPr/>
        </p:nvSpPr>
        <p:spPr>
          <a:xfrm>
            <a:off x="6278880" y="2565193"/>
            <a:ext cx="3298613"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04</a:t>
            </a:r>
            <a:r>
              <a:rPr lang="en-US" b="1" dirty="0">
                <a:latin typeface="Amatic SC" panose="00000500000000000000" pitchFamily="2" charset="-79"/>
                <a:cs typeface="Amatic SC" panose="00000500000000000000" pitchFamily="2" charset="-79"/>
              </a:rPr>
              <a:t> </a:t>
            </a:r>
            <a:r>
              <a:rPr lang="en-US" sz="2800" b="1" dirty="0">
                <a:solidFill>
                  <a:schemeClr val="tx1"/>
                </a:solidFill>
                <a:latin typeface="Amatic SC" panose="00000500000000000000" pitchFamily="2" charset="-79"/>
                <a:cs typeface="Amatic SC" panose="00000500000000000000" pitchFamily="2" charset="-79"/>
              </a:rPr>
              <a:t> REQUIREMENT</a:t>
            </a:r>
          </a:p>
        </p:txBody>
      </p:sp>
      <p:sp>
        <p:nvSpPr>
          <p:cNvPr id="154" name="TextBox 153"/>
          <p:cNvSpPr txBox="1"/>
          <p:nvPr/>
        </p:nvSpPr>
        <p:spPr>
          <a:xfrm>
            <a:off x="5323052" y="1463376"/>
            <a:ext cx="2517806"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02 </a:t>
            </a:r>
            <a:r>
              <a:rPr lang="en-US" sz="2800" b="1" dirty="0">
                <a:solidFill>
                  <a:srgbClr val="222222"/>
                </a:solidFill>
                <a:latin typeface="Amatic SC" panose="00000500000000000000" pitchFamily="2" charset="-79"/>
                <a:cs typeface="Amatic SC" panose="00000500000000000000" pitchFamily="2" charset="-79"/>
              </a:rPr>
              <a:t>CURRENT SITUATION</a:t>
            </a:r>
            <a:endParaRPr lang="en-US" sz="2800" b="1" dirty="0">
              <a:solidFill>
                <a:schemeClr val="tx1"/>
              </a:solidFill>
              <a:latin typeface="Amatic SC" panose="00000500000000000000" pitchFamily="2" charset="-79"/>
              <a:cs typeface="Amatic SC" panose="00000500000000000000" pitchFamily="2" charset="-79"/>
            </a:endParaRPr>
          </a:p>
        </p:txBody>
      </p:sp>
      <p:sp>
        <p:nvSpPr>
          <p:cNvPr id="156" name="TextBox 155"/>
          <p:cNvSpPr txBox="1"/>
          <p:nvPr/>
        </p:nvSpPr>
        <p:spPr>
          <a:xfrm>
            <a:off x="5546572" y="3149968"/>
            <a:ext cx="3820948"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05 </a:t>
            </a:r>
            <a:r>
              <a:rPr lang="en-US" b="1" dirty="0">
                <a:solidFill>
                  <a:schemeClr val="bg1">
                    <a:lumMod val="50000"/>
                  </a:schemeClr>
                </a:solidFill>
                <a:latin typeface="Amatic SC" panose="00000500000000000000" pitchFamily="2" charset="-79"/>
                <a:cs typeface="Amatic SC" panose="00000500000000000000" pitchFamily="2" charset="-79"/>
              </a:rPr>
              <a:t>   </a:t>
            </a:r>
            <a:r>
              <a:rPr lang="en-US" sz="2800" b="1" dirty="0">
                <a:solidFill>
                  <a:schemeClr val="tx1"/>
                </a:solidFill>
                <a:latin typeface="Amatic SC" panose="00000500000000000000" pitchFamily="2" charset="-79"/>
                <a:cs typeface="Amatic SC" panose="00000500000000000000" pitchFamily="2" charset="-79"/>
              </a:rPr>
              <a:t>WEEKLY OUTCOME </a:t>
            </a:r>
          </a:p>
        </p:txBody>
      </p:sp>
      <p:sp>
        <p:nvSpPr>
          <p:cNvPr id="158" name="TextBox 157"/>
          <p:cNvSpPr txBox="1"/>
          <p:nvPr/>
        </p:nvSpPr>
        <p:spPr>
          <a:xfrm>
            <a:off x="4858641" y="3669296"/>
            <a:ext cx="2598405" cy="584775"/>
          </a:xfrm>
          <a:prstGeom prst="rect">
            <a:avLst/>
          </a:prstGeom>
          <a:noFill/>
        </p:spPr>
        <p:txBody>
          <a:bodyPr wrap="square" rtlCol="0">
            <a:spAutoFit/>
          </a:bodyPr>
          <a:lstStyle/>
          <a:p>
            <a:r>
              <a:rPr lang="en-US" sz="3200" b="1" dirty="0">
                <a:solidFill>
                  <a:srgbClr val="FF0000"/>
                </a:solidFill>
                <a:latin typeface="Amatic SC" panose="00000500000000000000" pitchFamily="2" charset="-79"/>
                <a:cs typeface="Amatic SC" panose="00000500000000000000" pitchFamily="2" charset="-79"/>
              </a:rPr>
              <a:t>06 </a:t>
            </a:r>
            <a:r>
              <a:rPr lang="en-US" sz="2800" b="1" dirty="0">
                <a:solidFill>
                  <a:srgbClr val="222222"/>
                </a:solidFill>
                <a:latin typeface="Amatic SC" panose="00000500000000000000" pitchFamily="2" charset="-79"/>
                <a:cs typeface="Amatic SC" panose="00000500000000000000" pitchFamily="2" charset="-79"/>
              </a:rPr>
              <a:t>References</a:t>
            </a:r>
            <a:endParaRPr lang="en-US" sz="2800" b="1" dirty="0">
              <a:solidFill>
                <a:schemeClr val="tx1"/>
              </a:solidFill>
              <a:latin typeface="Amatic SC" panose="00000500000000000000" pitchFamily="2" charset="-79"/>
              <a:cs typeface="Amatic SC" panose="00000500000000000000" pitchFamily="2" charset="-79"/>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51"/>
                                        </p:tgtEl>
                                        <p:attrNameLst>
                                          <p:attrName>style.visibility</p:attrName>
                                        </p:attrNameLst>
                                      </p:cBhvr>
                                      <p:to>
                                        <p:strVal val="visible"/>
                                      </p:to>
                                    </p:set>
                                    <p:anim calcmode="lin" valueType="num">
                                      <p:cBhvr additive="base">
                                        <p:cTn id="13" dur="500" fill="hold"/>
                                        <p:tgtEl>
                                          <p:spTgt spid="151"/>
                                        </p:tgtEl>
                                        <p:attrNameLst>
                                          <p:attrName>ppt_x</p:attrName>
                                        </p:attrNameLst>
                                      </p:cBhvr>
                                      <p:tavLst>
                                        <p:tav tm="0">
                                          <p:val>
                                            <p:strVal val="#ppt_x"/>
                                          </p:val>
                                        </p:tav>
                                        <p:tav tm="100000">
                                          <p:val>
                                            <p:strVal val="#ppt_x"/>
                                          </p:val>
                                        </p:tav>
                                      </p:tavLst>
                                    </p:anim>
                                    <p:anim calcmode="lin" valueType="num">
                                      <p:cBhvr additive="base">
                                        <p:cTn id="14" dur="500" fill="hold"/>
                                        <p:tgtEl>
                                          <p:spTgt spid="15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500" fill="hold"/>
                                        <p:tgtEl>
                                          <p:spTgt spid="154"/>
                                        </p:tgtEl>
                                        <p:attrNameLst>
                                          <p:attrName>ppt_x</p:attrName>
                                        </p:attrNameLst>
                                      </p:cBhvr>
                                      <p:tavLst>
                                        <p:tav tm="0">
                                          <p:val>
                                            <p:strVal val="#ppt_x"/>
                                          </p:val>
                                        </p:tav>
                                        <p:tav tm="100000">
                                          <p:val>
                                            <p:strVal val="#ppt_x"/>
                                          </p:val>
                                        </p:tav>
                                      </p:tavLst>
                                    </p:anim>
                                    <p:anim calcmode="lin" valueType="num">
                                      <p:cBhvr additive="base">
                                        <p:cTn id="20" dur="500" fill="hold"/>
                                        <p:tgtEl>
                                          <p:spTgt spid="15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52"/>
                                        </p:tgtEl>
                                        <p:attrNameLst>
                                          <p:attrName>style.visibility</p:attrName>
                                        </p:attrNameLst>
                                      </p:cBhvr>
                                      <p:to>
                                        <p:strVal val="visible"/>
                                      </p:to>
                                    </p:set>
                                    <p:anim calcmode="lin" valueType="num">
                                      <p:cBhvr additive="base">
                                        <p:cTn id="25" dur="500" fill="hold"/>
                                        <p:tgtEl>
                                          <p:spTgt spid="152"/>
                                        </p:tgtEl>
                                        <p:attrNameLst>
                                          <p:attrName>ppt_x</p:attrName>
                                        </p:attrNameLst>
                                      </p:cBhvr>
                                      <p:tavLst>
                                        <p:tav tm="0">
                                          <p:val>
                                            <p:strVal val="#ppt_x"/>
                                          </p:val>
                                        </p:tav>
                                        <p:tav tm="100000">
                                          <p:val>
                                            <p:strVal val="#ppt_x"/>
                                          </p:val>
                                        </p:tav>
                                      </p:tavLst>
                                    </p:anim>
                                    <p:anim calcmode="lin" valueType="num">
                                      <p:cBhvr additive="base">
                                        <p:cTn id="26"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53"/>
                                        </p:tgtEl>
                                        <p:attrNameLst>
                                          <p:attrName>style.visibility</p:attrName>
                                        </p:attrNameLst>
                                      </p:cBhvr>
                                      <p:to>
                                        <p:strVal val="visible"/>
                                      </p:to>
                                    </p:set>
                                    <p:anim calcmode="lin" valueType="num">
                                      <p:cBhvr additive="base">
                                        <p:cTn id="31" dur="500" fill="hold"/>
                                        <p:tgtEl>
                                          <p:spTgt spid="153"/>
                                        </p:tgtEl>
                                        <p:attrNameLst>
                                          <p:attrName>ppt_x</p:attrName>
                                        </p:attrNameLst>
                                      </p:cBhvr>
                                      <p:tavLst>
                                        <p:tav tm="0">
                                          <p:val>
                                            <p:strVal val="#ppt_x"/>
                                          </p:val>
                                        </p:tav>
                                        <p:tav tm="100000">
                                          <p:val>
                                            <p:strVal val="#ppt_x"/>
                                          </p:val>
                                        </p:tav>
                                      </p:tavLst>
                                    </p:anim>
                                    <p:anim calcmode="lin" valueType="num">
                                      <p:cBhvr additive="base">
                                        <p:cTn id="32" dur="500" fill="hold"/>
                                        <p:tgtEl>
                                          <p:spTgt spid="15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 calcmode="lin" valueType="num">
                                      <p:cBhvr additive="base">
                                        <p:cTn id="37" dur="500" fill="hold"/>
                                        <p:tgtEl>
                                          <p:spTgt spid="156"/>
                                        </p:tgtEl>
                                        <p:attrNameLst>
                                          <p:attrName>ppt_x</p:attrName>
                                        </p:attrNameLst>
                                      </p:cBhvr>
                                      <p:tavLst>
                                        <p:tav tm="0">
                                          <p:val>
                                            <p:strVal val="#ppt_x"/>
                                          </p:val>
                                        </p:tav>
                                        <p:tav tm="100000">
                                          <p:val>
                                            <p:strVal val="#ppt_x"/>
                                          </p:val>
                                        </p:tav>
                                      </p:tavLst>
                                    </p:anim>
                                    <p:anim calcmode="lin" valueType="num">
                                      <p:cBhvr additive="base">
                                        <p:cTn id="38" dur="500" fill="hold"/>
                                        <p:tgtEl>
                                          <p:spTgt spid="156"/>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58"/>
                                        </p:tgtEl>
                                        <p:attrNameLst>
                                          <p:attrName>style.visibility</p:attrName>
                                        </p:attrNameLst>
                                      </p:cBhvr>
                                      <p:to>
                                        <p:strVal val="visible"/>
                                      </p:to>
                                    </p:set>
                                    <p:anim calcmode="lin" valueType="num">
                                      <p:cBhvr additive="base">
                                        <p:cTn id="43" dur="500" fill="hold"/>
                                        <p:tgtEl>
                                          <p:spTgt spid="158"/>
                                        </p:tgtEl>
                                        <p:attrNameLst>
                                          <p:attrName>ppt_x</p:attrName>
                                        </p:attrNameLst>
                                      </p:cBhvr>
                                      <p:tavLst>
                                        <p:tav tm="0">
                                          <p:val>
                                            <p:strVal val="#ppt_x"/>
                                          </p:val>
                                        </p:tav>
                                        <p:tav tm="100000">
                                          <p:val>
                                            <p:strVal val="#ppt_x"/>
                                          </p:val>
                                        </p:tav>
                                      </p:tavLst>
                                    </p:anim>
                                    <p:anim calcmode="lin" valueType="num">
                                      <p:cBhvr additive="base">
                                        <p:cTn id="44"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p:bldP spid="153" grpId="0"/>
      <p:bldP spid="154" grpId="0"/>
      <p:bldP spid="156" grpId="0"/>
      <p:bldP spid="1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PROBLEM STATEMENT </a:t>
            </a:r>
            <a:r>
              <a:rPr lang="en-US" dirty="0"/>
              <a:t> </a:t>
            </a:r>
            <a:endParaRPr lang="en-IN"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6" name="Text Placeholder 3"/>
          <p:cNvSpPr txBox="1">
            <a:spLocks/>
          </p:cNvSpPr>
          <p:nvPr/>
        </p:nvSpPr>
        <p:spPr>
          <a:xfrm>
            <a:off x="5302762" y="1079361"/>
            <a:ext cx="3773597" cy="3104621"/>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bg2">
                  <a:lumMod val="50000"/>
                </a:schemeClr>
              </a:solidFill>
            </a:endParaRPr>
          </a:p>
          <a:p>
            <a:pPr marL="342900" indent="-342900">
              <a:buFont typeface="Wingdings" panose="05000000000000000000" pitchFamily="2" charset="2"/>
              <a:buChar char="v"/>
            </a:pPr>
            <a:r>
              <a:rPr lang="en-US" sz="1800" dirty="0">
                <a:solidFill>
                  <a:schemeClr val="bg2">
                    <a:lumMod val="50000"/>
                  </a:schemeClr>
                </a:solidFill>
                <a:latin typeface="Century Gothic" panose="020B0502020202020204" pitchFamily="34" charset="0"/>
              </a:rPr>
              <a:t>For watching any movie, you will prefer the movie rating and details of the movie at one site and then go for the actual movie streaming site.</a:t>
            </a:r>
          </a:p>
          <a:p>
            <a:pPr marL="342900" indent="-342900">
              <a:buFont typeface="Wingdings" panose="05000000000000000000" pitchFamily="2" charset="2"/>
              <a:buChar char="v"/>
            </a:pPr>
            <a:endParaRPr lang="en-US" sz="1800" dirty="0">
              <a:solidFill>
                <a:schemeClr val="bg2">
                  <a:lumMod val="50000"/>
                </a:schemeClr>
              </a:solidFill>
              <a:latin typeface="Century Gothic" panose="020B0502020202020204" pitchFamily="34" charset="0"/>
            </a:endParaRPr>
          </a:p>
          <a:p>
            <a:pPr marL="342900" indent="-342900">
              <a:buFont typeface="Wingdings" panose="05000000000000000000" pitchFamily="2" charset="2"/>
              <a:buChar char="v"/>
            </a:pPr>
            <a:r>
              <a:rPr lang="en-US" sz="1800" dirty="0">
                <a:solidFill>
                  <a:schemeClr val="bg2">
                    <a:lumMod val="50000"/>
                  </a:schemeClr>
                </a:solidFill>
                <a:latin typeface="Century Gothic" panose="020B0502020202020204" pitchFamily="34" charset="0"/>
              </a:rPr>
              <a:t>But what if, when you can get both the things at the same place and at low price….</a:t>
            </a:r>
          </a:p>
          <a:p>
            <a:endParaRPr lang="en-US" sz="1800" dirty="0">
              <a:solidFill>
                <a:schemeClr val="bg2">
                  <a:lumMod val="50000"/>
                </a:schemeClr>
              </a:solidFill>
            </a:endParaRPr>
          </a:p>
          <a:p>
            <a:pPr marL="342900" indent="-342900">
              <a:buFont typeface="Wingdings" panose="05000000000000000000" pitchFamily="2" charset="2"/>
              <a:buChar char="v"/>
            </a:pPr>
            <a:r>
              <a:rPr lang="en-US" sz="1800" dirty="0">
                <a:solidFill>
                  <a:schemeClr val="bg2">
                    <a:lumMod val="50000"/>
                  </a:schemeClr>
                </a:solidFill>
                <a:latin typeface="Century Gothic" panose="020B0502020202020204" pitchFamily="34" charset="0"/>
              </a:rPr>
              <a:t>Due to such need of students we have decide to make a  Movie streaming Website</a:t>
            </a:r>
            <a:r>
              <a:rPr lang="en-US" sz="1800" b="1" i="1" dirty="0">
                <a:solidFill>
                  <a:schemeClr val="bg2">
                    <a:lumMod val="50000"/>
                  </a:schemeClr>
                </a:solidFill>
                <a:latin typeface="Century Gothic" panose="020B0502020202020204" pitchFamily="34" charset="0"/>
              </a:rPr>
              <a:t>.</a:t>
            </a:r>
            <a:r>
              <a:rPr lang="en-US" sz="1800" b="1" dirty="0">
                <a:solidFill>
                  <a:schemeClr val="bg2">
                    <a:lumMod val="50000"/>
                  </a:schemeClr>
                </a:solidFill>
                <a:latin typeface="Century Gothic" panose="020B0502020202020204" pitchFamily="34" charset="0"/>
              </a:rPr>
              <a:t> </a:t>
            </a:r>
            <a:endParaRPr lang="en-US" sz="1800" dirty="0">
              <a:solidFill>
                <a:schemeClr val="bg2">
                  <a:lumMod val="50000"/>
                </a:schemeClr>
              </a:solidFill>
              <a:latin typeface="Century Gothic" panose="020B0502020202020204" pitchFamily="34" charset="0"/>
            </a:endParaRPr>
          </a:p>
          <a:p>
            <a:endParaRPr lang="en-US" sz="1800" dirty="0">
              <a:solidFill>
                <a:schemeClr val="bg2">
                  <a:lumMod val="50000"/>
                </a:schemeClr>
              </a:solidFill>
            </a:endParaRPr>
          </a:p>
        </p:txBody>
      </p:sp>
      <p:pic>
        <p:nvPicPr>
          <p:cNvPr id="5" name="Picture 4">
            <a:extLst>
              <a:ext uri="{FF2B5EF4-FFF2-40B4-BE49-F238E27FC236}">
                <a16:creationId xmlns:a16="http://schemas.microsoft.com/office/drawing/2014/main" id="{F118D2BA-9BFA-4D34-A91F-6473AF674F60}"/>
              </a:ext>
            </a:extLst>
          </p:cNvPr>
          <p:cNvPicPr>
            <a:picLocks noChangeAspect="1"/>
          </p:cNvPicPr>
          <p:nvPr/>
        </p:nvPicPr>
        <p:blipFill>
          <a:blip r:embed="rId2"/>
          <a:stretch>
            <a:fillRect/>
          </a:stretch>
        </p:blipFill>
        <p:spPr>
          <a:xfrm>
            <a:off x="2149356" y="1888025"/>
            <a:ext cx="3029849" cy="1811792"/>
          </a:xfrm>
          <a:prstGeom prst="rect">
            <a:avLst/>
          </a:prstGeom>
        </p:spPr>
      </p:pic>
      <p:pic>
        <p:nvPicPr>
          <p:cNvPr id="10" name="Picture 9">
            <a:extLst>
              <a:ext uri="{FF2B5EF4-FFF2-40B4-BE49-F238E27FC236}">
                <a16:creationId xmlns:a16="http://schemas.microsoft.com/office/drawing/2014/main" id="{BF5766DA-2BAC-44C7-ABDD-F87FAF804B76}"/>
              </a:ext>
            </a:extLst>
          </p:cNvPr>
          <p:cNvPicPr>
            <a:picLocks noChangeAspect="1"/>
          </p:cNvPicPr>
          <p:nvPr/>
        </p:nvPicPr>
        <p:blipFill>
          <a:blip r:embed="rId3"/>
          <a:stretch>
            <a:fillRect/>
          </a:stretch>
        </p:blipFill>
        <p:spPr>
          <a:xfrm>
            <a:off x="67641" y="1202188"/>
            <a:ext cx="1958158" cy="3183467"/>
          </a:xfrm>
          <a:prstGeom prst="rect">
            <a:avLst/>
          </a:prstGeom>
        </p:spPr>
      </p:pic>
    </p:spTree>
    <p:extLst>
      <p:ext uri="{BB962C8B-B14F-4D97-AF65-F5344CB8AC3E}">
        <p14:creationId xmlns:p14="http://schemas.microsoft.com/office/powerpoint/2010/main" val="2248468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760" y="206278"/>
            <a:ext cx="6724500" cy="749100"/>
          </a:xfrm>
        </p:spPr>
        <p:txBody>
          <a:bodyPr/>
          <a:lstStyle/>
          <a:p>
            <a:r>
              <a:rPr lang="en-US" sz="2800" dirty="0"/>
              <a:t>Project Description</a:t>
            </a:r>
            <a:endParaRPr lang="en-IN" sz="2800"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00" y="1168581"/>
            <a:ext cx="4145638" cy="3750391"/>
          </a:xfrm>
          <a:prstGeom prst="rect">
            <a:avLst/>
          </a:prstGeom>
        </p:spPr>
      </p:pic>
      <p:sp>
        <p:nvSpPr>
          <p:cNvPr id="8" name="TextBox 7"/>
          <p:cNvSpPr txBox="1"/>
          <p:nvPr/>
        </p:nvSpPr>
        <p:spPr>
          <a:xfrm>
            <a:off x="3814058" y="1320227"/>
            <a:ext cx="4849882" cy="2985433"/>
          </a:xfrm>
          <a:prstGeom prst="rect">
            <a:avLst/>
          </a:prstGeom>
          <a:noFill/>
        </p:spPr>
        <p:txBody>
          <a:bodyPr wrap="square" rtlCol="0">
            <a:spAutoFit/>
          </a:bodyPr>
          <a:lstStyle/>
          <a:p>
            <a:endParaRPr lang="en-US" dirty="0">
              <a:solidFill>
                <a:schemeClr val="bg2">
                  <a:lumMod val="50000"/>
                </a:schemeClr>
              </a:solidFill>
            </a:endParaRPr>
          </a:p>
          <a:p>
            <a:pPr marL="285750" lvl="0" indent="-285750">
              <a:buFont typeface="Wingdings" panose="05000000000000000000" pitchFamily="2" charset="2"/>
              <a:buChar char="Ø"/>
            </a:pPr>
            <a:r>
              <a:rPr lang="en-US" sz="1600" dirty="0">
                <a:solidFill>
                  <a:schemeClr val="tx1"/>
                </a:solidFill>
                <a:latin typeface="Century Gothic" panose="020B0502020202020204" pitchFamily="34" charset="0"/>
              </a:rPr>
              <a:t>It’s a very useful website for trusted movies rating  and also to download the movies and series at any time</a:t>
            </a:r>
            <a:endParaRPr lang="es-ES" sz="1600" dirty="0">
              <a:solidFill>
                <a:schemeClr val="bg2">
                  <a:lumMod val="50000"/>
                </a:schemeClr>
              </a:solidFill>
            </a:endParaRPr>
          </a:p>
          <a:p>
            <a:pPr lvl="0"/>
            <a:endParaRPr lang="es-ES" sz="1600" dirty="0">
              <a:solidFill>
                <a:schemeClr val="bg2">
                  <a:lumMod val="50000"/>
                </a:schemeClr>
              </a:solidFill>
            </a:endParaRPr>
          </a:p>
          <a:p>
            <a:pPr marL="285750" indent="-285750">
              <a:buFont typeface="Wingdings" panose="05000000000000000000" pitchFamily="2" charset="2"/>
              <a:buChar char="Ø"/>
            </a:pPr>
            <a:r>
              <a:rPr lang="en-US" sz="1600" dirty="0">
                <a:solidFill>
                  <a:schemeClr val="tx1"/>
                </a:solidFill>
                <a:latin typeface="Century Gothic" panose="020B0502020202020204" pitchFamily="34" charset="0"/>
              </a:rPr>
              <a:t>It is very </a:t>
            </a:r>
            <a:r>
              <a:rPr lang="en-US" sz="1600" b="1" dirty="0">
                <a:solidFill>
                  <a:schemeClr val="tx1"/>
                </a:solidFill>
                <a:latin typeface="Century Gothic" panose="020B0502020202020204" pitchFamily="34" charset="0"/>
              </a:rPr>
              <a:t>time saving</a:t>
            </a:r>
            <a:r>
              <a:rPr lang="en-US" sz="1600" dirty="0">
                <a:solidFill>
                  <a:schemeClr val="tx1"/>
                </a:solidFill>
                <a:latin typeface="Century Gothic" panose="020B0502020202020204" pitchFamily="34" charset="0"/>
              </a:rPr>
              <a:t> and </a:t>
            </a:r>
            <a:r>
              <a:rPr lang="en-US" sz="1600" b="1" dirty="0">
                <a:solidFill>
                  <a:schemeClr val="tx1"/>
                </a:solidFill>
                <a:latin typeface="Century Gothic" panose="020B0502020202020204" pitchFamily="34" charset="0"/>
              </a:rPr>
              <a:t>useful for the user </a:t>
            </a:r>
          </a:p>
          <a:p>
            <a:pPr marL="285750" indent="-285750">
              <a:buFont typeface="Wingdings" panose="05000000000000000000" pitchFamily="2" charset="2"/>
              <a:buChar char="Ø"/>
            </a:pPr>
            <a:endParaRPr lang="en-US" sz="1600" b="1" dirty="0">
              <a:solidFill>
                <a:schemeClr val="tx1"/>
              </a:solidFill>
              <a:latin typeface="Century Gothic" panose="020B0502020202020204" pitchFamily="34" charset="0"/>
            </a:endParaRPr>
          </a:p>
          <a:p>
            <a:pPr marL="285750" indent="-285750">
              <a:buFont typeface="Wingdings" panose="05000000000000000000" pitchFamily="2" charset="2"/>
              <a:buChar char="Ø"/>
            </a:pPr>
            <a:r>
              <a:rPr lang="es-ES" sz="1600" dirty="0">
                <a:solidFill>
                  <a:schemeClr val="tx1"/>
                </a:solidFill>
              </a:rPr>
              <a:t>And Who </a:t>
            </a:r>
            <a:r>
              <a:rPr lang="es-ES" sz="1600" dirty="0" err="1">
                <a:solidFill>
                  <a:schemeClr val="tx1"/>
                </a:solidFill>
              </a:rPr>
              <a:t>doesn’t</a:t>
            </a:r>
            <a:r>
              <a:rPr lang="es-ES" sz="1600" dirty="0">
                <a:solidFill>
                  <a:schemeClr val="tx1"/>
                </a:solidFill>
              </a:rPr>
              <a:t> </a:t>
            </a:r>
            <a:r>
              <a:rPr lang="es-ES" sz="1600" dirty="0" err="1">
                <a:solidFill>
                  <a:schemeClr val="tx1"/>
                </a:solidFill>
              </a:rPr>
              <a:t>want</a:t>
            </a:r>
            <a:r>
              <a:rPr lang="es-ES" sz="1600" dirty="0">
                <a:solidFill>
                  <a:schemeClr val="tx1"/>
                </a:solidFill>
              </a:rPr>
              <a:t> </a:t>
            </a:r>
            <a:r>
              <a:rPr lang="es-ES" sz="1600" dirty="0" err="1">
                <a:solidFill>
                  <a:schemeClr val="tx1"/>
                </a:solidFill>
              </a:rPr>
              <a:t>to</a:t>
            </a:r>
            <a:r>
              <a:rPr lang="es-ES" sz="1600" dirty="0">
                <a:solidFill>
                  <a:schemeClr val="tx1"/>
                </a:solidFill>
              </a:rPr>
              <a:t> </a:t>
            </a:r>
            <a:r>
              <a:rPr lang="es-ES" sz="1600" dirty="0" err="1">
                <a:solidFill>
                  <a:schemeClr val="tx1"/>
                </a:solidFill>
              </a:rPr>
              <a:t>get</a:t>
            </a:r>
            <a:r>
              <a:rPr lang="es-ES" sz="1600" dirty="0">
                <a:solidFill>
                  <a:schemeClr val="tx1"/>
                </a:solidFill>
              </a:rPr>
              <a:t> </a:t>
            </a:r>
            <a:r>
              <a:rPr lang="es-ES" sz="1600" dirty="0" err="1">
                <a:solidFill>
                  <a:schemeClr val="tx1"/>
                </a:solidFill>
              </a:rPr>
              <a:t>both</a:t>
            </a:r>
            <a:r>
              <a:rPr lang="es-ES" sz="1600" dirty="0">
                <a:solidFill>
                  <a:schemeClr val="tx1"/>
                </a:solidFill>
              </a:rPr>
              <a:t> </a:t>
            </a:r>
            <a:r>
              <a:rPr lang="es-ES" sz="1600" dirty="0" err="1">
                <a:solidFill>
                  <a:schemeClr val="tx1"/>
                </a:solidFill>
              </a:rPr>
              <a:t>the</a:t>
            </a:r>
            <a:r>
              <a:rPr lang="es-ES" sz="1600" dirty="0">
                <a:solidFill>
                  <a:schemeClr val="tx1"/>
                </a:solidFill>
              </a:rPr>
              <a:t> </a:t>
            </a:r>
            <a:r>
              <a:rPr lang="es-ES" sz="1600" dirty="0" err="1">
                <a:solidFill>
                  <a:schemeClr val="tx1"/>
                </a:solidFill>
              </a:rPr>
              <a:t>things</a:t>
            </a:r>
            <a:r>
              <a:rPr lang="es-ES" sz="1600" dirty="0">
                <a:solidFill>
                  <a:schemeClr val="tx1"/>
                </a:solidFill>
              </a:rPr>
              <a:t> at </a:t>
            </a:r>
            <a:r>
              <a:rPr lang="es-ES" sz="1600" dirty="0" err="1">
                <a:solidFill>
                  <a:schemeClr val="tx1"/>
                </a:solidFill>
              </a:rPr>
              <a:t>the</a:t>
            </a:r>
            <a:r>
              <a:rPr lang="es-ES" sz="1600" dirty="0">
                <a:solidFill>
                  <a:schemeClr val="tx1"/>
                </a:solidFill>
              </a:rPr>
              <a:t> </a:t>
            </a:r>
            <a:r>
              <a:rPr lang="es-ES" sz="1600" dirty="0" err="1">
                <a:solidFill>
                  <a:schemeClr val="tx1"/>
                </a:solidFill>
              </a:rPr>
              <a:t>same</a:t>
            </a:r>
            <a:r>
              <a:rPr lang="es-ES" sz="1600" dirty="0">
                <a:solidFill>
                  <a:schemeClr val="tx1"/>
                </a:solidFill>
              </a:rPr>
              <a:t> place </a:t>
            </a:r>
            <a:r>
              <a:rPr lang="es-ES" sz="1600" b="1" dirty="0">
                <a:solidFill>
                  <a:schemeClr val="tx1"/>
                </a:solidFill>
              </a:rPr>
              <a:t>?</a:t>
            </a:r>
          </a:p>
          <a:p>
            <a:pPr marL="285750" indent="-285750">
              <a:buFont typeface="Wingdings" panose="05000000000000000000" pitchFamily="2" charset="2"/>
              <a:buChar char="Ø"/>
            </a:pPr>
            <a:endParaRPr lang="es-ES" sz="1600" b="1" dirty="0">
              <a:solidFill>
                <a:schemeClr val="tx1"/>
              </a:solidFill>
            </a:endParaRPr>
          </a:p>
          <a:p>
            <a:endParaRPr lang="es-ES" sz="1600" dirty="0">
              <a:solidFill>
                <a:schemeClr val="tx1"/>
              </a:solidFill>
            </a:endParaRPr>
          </a:p>
          <a:p>
            <a:r>
              <a:rPr lang="es-ES" dirty="0">
                <a:solidFill>
                  <a:srgbClr val="F7FAFD"/>
                </a:solidFill>
              </a:rPr>
              <a:t>. </a:t>
            </a:r>
          </a:p>
        </p:txBody>
      </p:sp>
    </p:spTree>
    <p:extLst>
      <p:ext uri="{BB962C8B-B14F-4D97-AF65-F5344CB8AC3E}">
        <p14:creationId xmlns:p14="http://schemas.microsoft.com/office/powerpoint/2010/main" val="755959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9132-2D7C-4EFA-F89E-7324D205B421}"/>
              </a:ext>
            </a:extLst>
          </p:cNvPr>
          <p:cNvSpPr>
            <a:spLocks noGrp="1"/>
          </p:cNvSpPr>
          <p:nvPr>
            <p:ph type="title"/>
          </p:nvPr>
        </p:nvSpPr>
        <p:spPr/>
        <p:txBody>
          <a:bodyPr/>
          <a:lstStyle/>
          <a:p>
            <a:r>
              <a:rPr lang="en-US" dirty="0"/>
              <a:t>Why Movie Streaming Website  (Cause )</a:t>
            </a:r>
            <a:endParaRPr lang="en-IN" dirty="0"/>
          </a:p>
        </p:txBody>
      </p:sp>
      <p:sp>
        <p:nvSpPr>
          <p:cNvPr id="4" name="Text Placeholder 3">
            <a:extLst>
              <a:ext uri="{FF2B5EF4-FFF2-40B4-BE49-F238E27FC236}">
                <a16:creationId xmlns:a16="http://schemas.microsoft.com/office/drawing/2014/main" id="{623F03AA-3802-70C6-80B4-0D264B95C9BD}"/>
              </a:ext>
            </a:extLst>
          </p:cNvPr>
          <p:cNvSpPr>
            <a:spLocks noGrp="1"/>
          </p:cNvSpPr>
          <p:nvPr>
            <p:ph type="body" idx="2"/>
          </p:nvPr>
        </p:nvSpPr>
        <p:spPr>
          <a:xfrm>
            <a:off x="311573" y="1311550"/>
            <a:ext cx="8375276" cy="3537900"/>
          </a:xfrm>
        </p:spPr>
        <p:txBody>
          <a:bodyPr/>
          <a:lstStyle/>
          <a:p>
            <a:pPr>
              <a:buFont typeface="Wingdings" panose="05000000000000000000" pitchFamily="2" charset="2"/>
              <a:buChar char="v"/>
            </a:pPr>
            <a:r>
              <a:rPr lang="en-US" sz="1800" dirty="0"/>
              <a:t>In current scenario the user is going to some sites where they get some trusted rating and then go at the streaming sites where they can watch the movie and web series.</a:t>
            </a:r>
          </a:p>
          <a:p>
            <a:pPr>
              <a:buFont typeface="Wingdings" panose="05000000000000000000" pitchFamily="2" charset="2"/>
              <a:buChar char="v"/>
            </a:pPr>
            <a:r>
              <a:rPr lang="en-US" sz="1800" dirty="0"/>
              <a:t>Sometimes it may happen that users is at low interconnective area and they can’t watch movie at good quality and want to watch downloaded movie so we are providing an option for this. </a:t>
            </a:r>
          </a:p>
          <a:p>
            <a:pPr>
              <a:buFont typeface="Wingdings" panose="05000000000000000000" pitchFamily="2" charset="2"/>
              <a:buChar char="v"/>
            </a:pPr>
            <a:r>
              <a:rPr lang="en-US" sz="1800" dirty="0"/>
              <a:t>If users are not willing to subscribe on a monthly basis, they can always choose to rent a film per one-time view.</a:t>
            </a:r>
          </a:p>
          <a:p>
            <a:pPr>
              <a:buFont typeface="Wingdings" panose="05000000000000000000" pitchFamily="2" charset="2"/>
              <a:buChar char="v"/>
            </a:pPr>
            <a:r>
              <a:rPr lang="en-US" sz="1800" dirty="0"/>
              <a:t>So our website is helpful for both the scenarios. </a:t>
            </a:r>
            <a:endParaRPr lang="en-IN" sz="1800" dirty="0"/>
          </a:p>
        </p:txBody>
      </p:sp>
      <p:sp>
        <p:nvSpPr>
          <p:cNvPr id="5" name="Slide Number Placeholder 4">
            <a:extLst>
              <a:ext uri="{FF2B5EF4-FFF2-40B4-BE49-F238E27FC236}">
                <a16:creationId xmlns:a16="http://schemas.microsoft.com/office/drawing/2014/main" id="{DB53435F-A676-FDA4-8A63-0CB332B652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3961287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grpSp>
        <p:nvGrpSpPr>
          <p:cNvPr id="3" name="Group 2"/>
          <p:cNvGrpSpPr/>
          <p:nvPr/>
        </p:nvGrpSpPr>
        <p:grpSpPr>
          <a:xfrm>
            <a:off x="39007" y="0"/>
            <a:ext cx="8590027" cy="4913397"/>
            <a:chOff x="670218" y="-2314"/>
            <a:chExt cx="10900990" cy="6171185"/>
          </a:xfrm>
        </p:grpSpPr>
        <p:sp>
          <p:nvSpPr>
            <p:cNvPr id="4" name="TextBox 3"/>
            <p:cNvSpPr txBox="1"/>
            <p:nvPr/>
          </p:nvSpPr>
          <p:spPr>
            <a:xfrm>
              <a:off x="1274224" y="5271368"/>
              <a:ext cx="4960303" cy="579847"/>
            </a:xfrm>
            <a:prstGeom prst="rect">
              <a:avLst/>
            </a:prstGeom>
            <a:noFill/>
          </p:spPr>
          <p:txBody>
            <a:bodyPr wrap="square" rtlCol="0">
              <a:spAutoFit/>
            </a:bodyPr>
            <a:lstStyle/>
            <a:p>
              <a:pPr algn="ctr"/>
              <a:r>
                <a:rPr lang="en-US" sz="2400" b="1" dirty="0">
                  <a:solidFill>
                    <a:schemeClr val="bg2">
                      <a:lumMod val="50000"/>
                    </a:schemeClr>
                  </a:solidFill>
                  <a:latin typeface="Dosis" panose="020B0604020202020204" charset="0"/>
                </a:rPr>
                <a:t>FEATURES Of OUR WEBSITE</a:t>
              </a:r>
            </a:p>
          </p:txBody>
        </p:sp>
        <p:grpSp>
          <p:nvGrpSpPr>
            <p:cNvPr id="5" name="Group 4"/>
            <p:cNvGrpSpPr/>
            <p:nvPr/>
          </p:nvGrpSpPr>
          <p:grpSpPr>
            <a:xfrm>
              <a:off x="670218" y="1494000"/>
              <a:ext cx="10900990" cy="4674871"/>
              <a:chOff x="329589" y="2146106"/>
              <a:chExt cx="10900990" cy="4674871"/>
            </a:xfrm>
          </p:grpSpPr>
          <p:grpSp>
            <p:nvGrpSpPr>
              <p:cNvPr id="11" name="Group 10"/>
              <p:cNvGrpSpPr/>
              <p:nvPr/>
            </p:nvGrpSpPr>
            <p:grpSpPr>
              <a:xfrm>
                <a:off x="9211997" y="2758916"/>
                <a:ext cx="2018582" cy="4062061"/>
                <a:chOff x="2855340" y="1572175"/>
                <a:chExt cx="2018582" cy="4062061"/>
              </a:xfrm>
              <a:solidFill>
                <a:srgbClr val="CC99FF"/>
              </a:solidFill>
            </p:grpSpPr>
            <p:sp>
              <p:nvSpPr>
                <p:cNvPr id="41" name="Oval 40"/>
                <p:cNvSpPr/>
                <p:nvPr/>
              </p:nvSpPr>
              <p:spPr>
                <a:xfrm>
                  <a:off x="2855340" y="5180755"/>
                  <a:ext cx="2018582" cy="453481"/>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3881238" y="1572175"/>
                  <a:ext cx="724618" cy="734472"/>
                </a:xfrm>
                <a:prstGeom prst="rect">
                  <a:avLst/>
                </a:prstGeom>
                <a:noFill/>
              </p:spPr>
              <p:txBody>
                <a:bodyPr wrap="square" rtlCol="0">
                  <a:spAutoFit/>
                </a:bodyPr>
                <a:lstStyle/>
                <a:p>
                  <a:endParaRPr lang="en-US" sz="1600" dirty="0">
                    <a:solidFill>
                      <a:schemeClr val="tx1"/>
                    </a:solidFill>
                    <a:latin typeface="Adobe Gothic Std B" panose="020B0800000000000000" pitchFamily="34" charset="-128"/>
                    <a:ea typeface="Adobe Gothic Std B" panose="020B0800000000000000" pitchFamily="34" charset="-128"/>
                  </a:endParaRPr>
                </a:p>
                <a:p>
                  <a:pPr algn="ctr"/>
                  <a:endParaRPr lang="en-US" sz="1600" u="sng" dirty="0">
                    <a:solidFill>
                      <a:srgbClr val="FF0000"/>
                    </a:solidFill>
                    <a:latin typeface="Adobe Gothic Std B" panose="020B0800000000000000" pitchFamily="34" charset="-128"/>
                    <a:ea typeface="Adobe Gothic Std B" panose="020B0800000000000000" pitchFamily="34" charset="-128"/>
                  </a:endParaRPr>
                </a:p>
              </p:txBody>
            </p:sp>
            <p:cxnSp>
              <p:nvCxnSpPr>
                <p:cNvPr id="44" name="Straight Connector 43"/>
                <p:cNvCxnSpPr/>
                <p:nvPr/>
              </p:nvCxnSpPr>
              <p:spPr>
                <a:xfrm flipV="1">
                  <a:off x="3529785" y="3309220"/>
                  <a:ext cx="724619" cy="1"/>
                </a:xfrm>
                <a:prstGeom prst="line">
                  <a:avLst/>
                </a:prstGeom>
              </p:spPr>
              <p:style>
                <a:lnRef idx="1">
                  <a:schemeClr val="accent5"/>
                </a:lnRef>
                <a:fillRef idx="0">
                  <a:schemeClr val="accent5"/>
                </a:fillRef>
                <a:effectRef idx="0">
                  <a:schemeClr val="accent5"/>
                </a:effectRef>
                <a:fontRef idx="minor">
                  <a:schemeClr val="tx1"/>
                </a:fontRef>
              </p:style>
            </p:cxnSp>
          </p:grpSp>
          <p:grpSp>
            <p:nvGrpSpPr>
              <p:cNvPr id="12" name="Group 11"/>
              <p:cNvGrpSpPr/>
              <p:nvPr/>
            </p:nvGrpSpPr>
            <p:grpSpPr>
              <a:xfrm>
                <a:off x="3528974" y="3097391"/>
                <a:ext cx="5708211" cy="2826055"/>
                <a:chOff x="-920946" y="2590250"/>
                <a:chExt cx="5708211" cy="2826055"/>
              </a:xfrm>
              <a:solidFill>
                <a:srgbClr val="CC99FF"/>
              </a:solidFill>
            </p:grpSpPr>
            <p:sp>
              <p:nvSpPr>
                <p:cNvPr id="36" name="Rounded Rectangle 35"/>
                <p:cNvSpPr/>
                <p:nvPr/>
              </p:nvSpPr>
              <p:spPr>
                <a:xfrm>
                  <a:off x="2409825" y="3019245"/>
                  <a:ext cx="2377440" cy="2397060"/>
                </a:xfrm>
                <a:prstGeom prst="roundRect">
                  <a:avLst>
                    <a:gd name="adj" fmla="val 2211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It has very few amount of subscription few</a:t>
                  </a:r>
                </a:p>
                <a:p>
                  <a:pPr algn="ctr"/>
                  <a:r>
                    <a:rPr lang="en-US" sz="1200" dirty="0">
                      <a:solidFill>
                        <a:schemeClr val="bg1"/>
                      </a:solidFill>
                      <a:latin typeface="Century Gothic" panose="020B0502020202020204" pitchFamily="34" charset="0"/>
                    </a:rPr>
                    <a:t>And rented movie system also</a:t>
                  </a:r>
                </a:p>
              </p:txBody>
            </p:sp>
            <p:sp>
              <p:nvSpPr>
                <p:cNvPr id="37" name="Oval 36"/>
                <p:cNvSpPr/>
                <p:nvPr/>
              </p:nvSpPr>
              <p:spPr>
                <a:xfrm>
                  <a:off x="3507105" y="3092300"/>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596069" y="3167094"/>
                  <a:ext cx="2069965" cy="338554"/>
                </a:xfrm>
                <a:prstGeom prst="rect">
                  <a:avLst/>
                </a:prstGeom>
                <a:grpFill/>
              </p:spPr>
              <p:txBody>
                <a:bodyPr wrap="square" rtlCol="0">
                  <a:spAutoFit/>
                </a:bodyPr>
                <a:lstStyle/>
                <a:p>
                  <a:pPr algn="ctr"/>
                  <a:r>
                    <a:rPr lang="en-US" sz="1600" dirty="0">
                      <a:solidFill>
                        <a:schemeClr val="bg1"/>
                      </a:solidFill>
                      <a:latin typeface="Adobe Gothic Std B" panose="020B0800000000000000" pitchFamily="34" charset="-128"/>
                      <a:ea typeface="Adobe Gothic Std B" panose="020B0800000000000000" pitchFamily="34" charset="-128"/>
                    </a:rPr>
                    <a:t>04</a:t>
                  </a:r>
                </a:p>
              </p:txBody>
            </p:sp>
            <p:cxnSp>
              <p:nvCxnSpPr>
                <p:cNvPr id="39" name="Straight Connector 38"/>
                <p:cNvCxnSpPr/>
                <p:nvPr/>
              </p:nvCxnSpPr>
              <p:spPr>
                <a:xfrm flipV="1">
                  <a:off x="3249974" y="3560544"/>
                  <a:ext cx="724619" cy="1"/>
                </a:xfrm>
                <a:prstGeom prst="line">
                  <a:avLst/>
                </a:prstGeom>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flipV="1">
                  <a:off x="-920946" y="2590250"/>
                  <a:ext cx="724619" cy="1"/>
                </a:xfrm>
                <a:prstGeom prst="line">
                  <a:avLst/>
                </a:prstGeom>
                <a:ln>
                  <a:solidFill>
                    <a:srgbClr val="FF33CC"/>
                  </a:solidFill>
                </a:ln>
              </p:spPr>
              <p:style>
                <a:lnRef idx="3">
                  <a:schemeClr val="accent2"/>
                </a:lnRef>
                <a:fillRef idx="0">
                  <a:schemeClr val="accent2"/>
                </a:fillRef>
                <a:effectRef idx="2">
                  <a:schemeClr val="accent2"/>
                </a:effectRef>
                <a:fontRef idx="minor">
                  <a:schemeClr val="tx1"/>
                </a:fontRef>
              </p:style>
            </p:cxnSp>
          </p:grpSp>
          <p:grpSp>
            <p:nvGrpSpPr>
              <p:cNvPr id="13" name="Group 12"/>
              <p:cNvGrpSpPr/>
              <p:nvPr/>
            </p:nvGrpSpPr>
            <p:grpSpPr>
              <a:xfrm>
                <a:off x="3180471" y="3047080"/>
                <a:ext cx="7114003" cy="2566586"/>
                <a:chOff x="829735" y="2993420"/>
                <a:chExt cx="7114003" cy="2566586"/>
              </a:xfrm>
            </p:grpSpPr>
            <p:sp>
              <p:nvSpPr>
                <p:cNvPr id="28" name="Rounded Rectangle 27"/>
                <p:cNvSpPr/>
                <p:nvPr/>
              </p:nvSpPr>
              <p:spPr>
                <a:xfrm>
                  <a:off x="2409825" y="3019244"/>
                  <a:ext cx="2377440" cy="2540762"/>
                </a:xfrm>
                <a:prstGeom prst="roundRect">
                  <a:avLst>
                    <a:gd name="adj" fmla="val 22110"/>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p:cNvSpPr/>
                <p:nvPr/>
              </p:nvSpPr>
              <p:spPr>
                <a:xfrm>
                  <a:off x="3507105" y="3092300"/>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621273" y="3256393"/>
                  <a:ext cx="1887040" cy="1662228"/>
                </a:xfrm>
                <a:prstGeom prst="rect">
                  <a:avLst/>
                </a:prstGeom>
                <a:noFill/>
              </p:spPr>
              <p:txBody>
                <a:bodyPr wrap="square" rtlCol="0">
                  <a:spAutoFit/>
                </a:bodyPr>
                <a:lstStyle/>
                <a:p>
                  <a:pPr algn="ctr"/>
                  <a:r>
                    <a:rPr lang="en-US" sz="1600" dirty="0">
                      <a:solidFill>
                        <a:schemeClr val="bg1"/>
                      </a:solidFill>
                      <a:latin typeface="Adobe Gothic Std B" panose="020B0800000000000000" pitchFamily="34" charset="-128"/>
                      <a:ea typeface="Adobe Gothic Std B" panose="020B0800000000000000" pitchFamily="34" charset="-128"/>
                    </a:rPr>
                    <a:t>03</a:t>
                  </a:r>
                </a:p>
                <a:p>
                  <a:pPr algn="ctr"/>
                  <a:endParaRPr lang="en-US" sz="1600" dirty="0">
                    <a:solidFill>
                      <a:schemeClr val="bg1"/>
                    </a:solidFill>
                    <a:latin typeface="Adobe Gothic Std B" panose="020B0800000000000000" pitchFamily="34" charset="-128"/>
                    <a:ea typeface="Adobe Gothic Std B" panose="020B0800000000000000" pitchFamily="34" charset="-128"/>
                  </a:endParaRPr>
                </a:p>
                <a:p>
                  <a:pPr algn="ctr"/>
                  <a:r>
                    <a:rPr lang="en-US" sz="1200" dirty="0">
                      <a:solidFill>
                        <a:schemeClr val="bg1"/>
                      </a:solidFill>
                      <a:latin typeface="Century Gothic" panose="020B0502020202020204" pitchFamily="34" charset="0"/>
                      <a:ea typeface="Adobe Gothic Std B" panose="020B0800000000000000" pitchFamily="34" charset="-128"/>
                    </a:rPr>
                    <a:t>It provides user to make watchlist of the content and save it </a:t>
                  </a:r>
                </a:p>
              </p:txBody>
            </p:sp>
            <p:cxnSp>
              <p:nvCxnSpPr>
                <p:cNvPr id="31" name="Straight Connector 30"/>
                <p:cNvCxnSpPr/>
                <p:nvPr/>
              </p:nvCxnSpPr>
              <p:spPr>
                <a:xfrm flipV="1">
                  <a:off x="3215755" y="3670000"/>
                  <a:ext cx="724619" cy="1"/>
                </a:xfrm>
                <a:prstGeom prst="line">
                  <a:avLst/>
                </a:prstGeom>
              </p:spPr>
              <p:style>
                <a:lnRef idx="1">
                  <a:schemeClr val="accent5"/>
                </a:lnRef>
                <a:fillRef idx="0">
                  <a:schemeClr val="accent5"/>
                </a:fillRef>
                <a:effectRef idx="0">
                  <a:schemeClr val="accent5"/>
                </a:effectRef>
                <a:fontRef idx="minor">
                  <a:schemeClr val="tx1"/>
                </a:fontRef>
              </p:style>
            </p:cxnSp>
            <p:sp>
              <p:nvSpPr>
                <p:cNvPr id="32" name="Oval 31"/>
                <p:cNvSpPr/>
                <p:nvPr/>
              </p:nvSpPr>
              <p:spPr>
                <a:xfrm>
                  <a:off x="5665749" y="3565679"/>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flipV="1">
                  <a:off x="829735" y="3092299"/>
                  <a:ext cx="724619"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852298" y="388719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flipV="1">
                  <a:off x="1076417" y="2993420"/>
                  <a:ext cx="724619" cy="1"/>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4" name="Group 13"/>
              <p:cNvGrpSpPr/>
              <p:nvPr/>
            </p:nvGrpSpPr>
            <p:grpSpPr>
              <a:xfrm>
                <a:off x="329589" y="2146106"/>
                <a:ext cx="2536168" cy="2717022"/>
                <a:chOff x="2337754" y="3041702"/>
                <a:chExt cx="2536168" cy="2717022"/>
              </a:xfrm>
              <a:solidFill>
                <a:srgbClr val="7030A0"/>
              </a:solidFill>
            </p:grpSpPr>
            <p:sp>
              <p:nvSpPr>
                <p:cNvPr id="23" name="Oval 22"/>
                <p:cNvSpPr/>
                <p:nvPr/>
              </p:nvSpPr>
              <p:spPr>
                <a:xfrm>
                  <a:off x="2855340" y="5180755"/>
                  <a:ext cx="2018582" cy="577969"/>
                </a:xfrm>
                <a:prstGeom prst="ellipse">
                  <a:avLst/>
                </a:prstGeom>
                <a:gr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2337754" y="3041702"/>
                  <a:ext cx="2449511" cy="2620745"/>
                </a:xfrm>
                <a:prstGeom prst="roundRect">
                  <a:avLst>
                    <a:gd name="adj" fmla="val 2211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p:cNvSpPr/>
                <p:nvPr/>
              </p:nvSpPr>
              <p:spPr>
                <a:xfrm>
                  <a:off x="3507105" y="3092300"/>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2624805" y="3254692"/>
                  <a:ext cx="1877165" cy="1584915"/>
                </a:xfrm>
                <a:prstGeom prst="rect">
                  <a:avLst/>
                </a:prstGeom>
                <a:grpFill/>
              </p:spPr>
              <p:txBody>
                <a:bodyPr wrap="square" rtlCol="0">
                  <a:spAutoFit/>
                </a:bodyPr>
                <a:lstStyle/>
                <a:p>
                  <a:pPr algn="ctr"/>
                  <a:r>
                    <a:rPr lang="en-US" sz="1600" dirty="0">
                      <a:solidFill>
                        <a:schemeClr val="bg1"/>
                      </a:solidFill>
                      <a:latin typeface="Adobe Gothic Std B" panose="020B0800000000000000" pitchFamily="34" charset="-128"/>
                      <a:ea typeface="Adobe Gothic Std B" panose="020B0800000000000000" pitchFamily="34" charset="-128"/>
                    </a:rPr>
                    <a:t>01</a:t>
                  </a:r>
                </a:p>
                <a:p>
                  <a:pPr algn="ctr"/>
                  <a:endParaRPr lang="en-US" sz="1200" dirty="0">
                    <a:solidFill>
                      <a:schemeClr val="bg1"/>
                    </a:solidFill>
                    <a:latin typeface="Century Gothic" panose="020B0502020202020204" pitchFamily="34" charset="0"/>
                    <a:ea typeface="Adobe Gothic Std B" panose="020B0800000000000000" pitchFamily="34" charset="-128"/>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Century Gothic" panose="020B0502020202020204" pitchFamily="34" charset="0"/>
                      <a:cs typeface="Arial"/>
                      <a:sym typeface="Arial"/>
                    </a:rPr>
                    <a:t>It is fully dynamic website with good user experience</a:t>
                  </a:r>
                  <a:endParaRPr kumimoji="0" lang="en-US" sz="1400" b="0" i="0" u="sng" strike="noStrike" kern="0" cap="none" spc="0" normalizeH="0" baseline="0" noProof="0" dirty="0">
                    <a:ln>
                      <a:noFill/>
                    </a:ln>
                    <a:solidFill>
                      <a:srgbClr val="FFFFFF"/>
                    </a:solidFill>
                    <a:effectLst/>
                    <a:uLnTx/>
                    <a:uFillTx/>
                    <a:latin typeface="Century Gothic" panose="020B0502020202020204" pitchFamily="34" charset="0"/>
                    <a:cs typeface="Arial"/>
                    <a:sym typeface="Arial"/>
                  </a:endParaRPr>
                </a:p>
              </p:txBody>
            </p:sp>
            <p:cxnSp>
              <p:nvCxnSpPr>
                <p:cNvPr id="27" name="Straight Connector 26"/>
                <p:cNvCxnSpPr/>
                <p:nvPr/>
              </p:nvCxnSpPr>
              <p:spPr>
                <a:xfrm flipV="1">
                  <a:off x="3158204" y="3671757"/>
                  <a:ext cx="724619" cy="1"/>
                </a:xfrm>
                <a:prstGeom prst="line">
                  <a:avLst/>
                </a:prstGeom>
              </p:spPr>
              <p:style>
                <a:lnRef idx="1">
                  <a:schemeClr val="accent5"/>
                </a:lnRef>
                <a:fillRef idx="0">
                  <a:schemeClr val="accent5"/>
                </a:fillRef>
                <a:effectRef idx="0">
                  <a:schemeClr val="accent5"/>
                </a:effectRef>
                <a:fontRef idx="minor">
                  <a:schemeClr val="tx1"/>
                </a:fontRef>
              </p:style>
            </p:cxnSp>
          </p:grpSp>
          <p:grpSp>
            <p:nvGrpSpPr>
              <p:cNvPr id="15" name="Group 14"/>
              <p:cNvGrpSpPr/>
              <p:nvPr/>
            </p:nvGrpSpPr>
            <p:grpSpPr>
              <a:xfrm>
                <a:off x="1486652" y="2247302"/>
                <a:ext cx="3485358" cy="3144464"/>
                <a:chOff x="1486652" y="2247302"/>
                <a:chExt cx="3485358" cy="3144464"/>
              </a:xfrm>
            </p:grpSpPr>
            <p:grpSp>
              <p:nvGrpSpPr>
                <p:cNvPr id="16" name="Group 15"/>
                <p:cNvGrpSpPr/>
                <p:nvPr/>
              </p:nvGrpSpPr>
              <p:grpSpPr>
                <a:xfrm>
                  <a:off x="1486652" y="2247302"/>
                  <a:ext cx="3485358" cy="2902966"/>
                  <a:chOff x="1301907" y="2657041"/>
                  <a:chExt cx="3485358" cy="2902966"/>
                </a:xfrm>
              </p:grpSpPr>
              <p:sp>
                <p:nvSpPr>
                  <p:cNvPr id="18" name="Rounded Rectangle 17"/>
                  <p:cNvSpPr/>
                  <p:nvPr/>
                </p:nvSpPr>
                <p:spPr>
                  <a:xfrm>
                    <a:off x="2409825" y="3019244"/>
                    <a:ext cx="2377440" cy="2540763"/>
                  </a:xfrm>
                  <a:prstGeom prst="roundRect">
                    <a:avLst>
                      <a:gd name="adj" fmla="val 221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3507105" y="3092300"/>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2622428" y="3256796"/>
                    <a:ext cx="1759789" cy="646331"/>
                  </a:xfrm>
                  <a:prstGeom prst="rect">
                    <a:avLst/>
                  </a:prstGeom>
                  <a:noFill/>
                </p:spPr>
                <p:txBody>
                  <a:bodyPr wrap="square" rtlCol="0">
                    <a:spAutoFit/>
                  </a:bodyPr>
                  <a:lstStyle/>
                  <a:p>
                    <a:pPr algn="ctr"/>
                    <a:endParaRPr lang="en-US" sz="3600" dirty="0">
                      <a:latin typeface="Adobe Gothic Std B" panose="020B0800000000000000" pitchFamily="34" charset="-128"/>
                      <a:ea typeface="Adobe Gothic Std B" panose="020B0800000000000000" pitchFamily="34" charset="-128"/>
                    </a:endParaRPr>
                  </a:p>
                </p:txBody>
              </p:sp>
              <p:cxnSp>
                <p:nvCxnSpPr>
                  <p:cNvPr id="21" name="Straight Connector 20"/>
                  <p:cNvCxnSpPr/>
                  <p:nvPr/>
                </p:nvCxnSpPr>
                <p:spPr>
                  <a:xfrm flipV="1">
                    <a:off x="3213855" y="3594573"/>
                    <a:ext cx="724619" cy="1"/>
                  </a:xfrm>
                  <a:prstGeom prst="line">
                    <a:avLst/>
                  </a:prstGeom>
                </p:spPr>
                <p:style>
                  <a:lnRef idx="1">
                    <a:schemeClr val="accent5"/>
                  </a:lnRef>
                  <a:fillRef idx="0">
                    <a:schemeClr val="accent5"/>
                  </a:fillRef>
                  <a:effectRef idx="0">
                    <a:schemeClr val="accent5"/>
                  </a:effectRef>
                  <a:fontRef idx="minor">
                    <a:schemeClr val="tx1"/>
                  </a:fontRef>
                </p:style>
              </p:cxnSp>
              <p:sp>
                <p:nvSpPr>
                  <p:cNvPr id="22" name="Oval 21"/>
                  <p:cNvSpPr/>
                  <p:nvPr/>
                </p:nvSpPr>
                <p:spPr>
                  <a:xfrm>
                    <a:off x="1301907" y="265704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2664990" y="2763125"/>
                  <a:ext cx="2140025" cy="2628641"/>
                </a:xfrm>
                <a:prstGeom prst="rect">
                  <a:avLst/>
                </a:prstGeom>
                <a:noFill/>
              </p:spPr>
              <p:txBody>
                <a:bodyPr wrap="square" rtlCol="0">
                  <a:spAutoFit/>
                </a:bodyPr>
                <a:lstStyle/>
                <a:p>
                  <a:pPr algn="ctr"/>
                  <a:r>
                    <a:rPr lang="en-US" sz="1600" dirty="0">
                      <a:solidFill>
                        <a:schemeClr val="bg1"/>
                      </a:solidFill>
                    </a:rPr>
                    <a:t>02</a:t>
                  </a:r>
                </a:p>
                <a:p>
                  <a:pPr algn="ctr"/>
                  <a:endParaRPr lang="en-US" sz="1600" dirty="0">
                    <a:solidFill>
                      <a:schemeClr val="bg1"/>
                    </a:solidFill>
                  </a:endParaRPr>
                </a:p>
                <a:p>
                  <a:pPr algn="ctr"/>
                  <a:r>
                    <a:rPr lang="en-US" sz="1400" dirty="0">
                      <a:solidFill>
                        <a:schemeClr val="bg1"/>
                      </a:solidFill>
                      <a:latin typeface="Adobe Gothic Std B" panose="020B0800000000000000" pitchFamily="34" charset="-128"/>
                      <a:ea typeface="Adobe Gothic Std B" panose="020B0800000000000000" pitchFamily="34" charset="-128"/>
                    </a:rPr>
                    <a:t>It provide a separate interface for </a:t>
                  </a:r>
                  <a:r>
                    <a:rPr lang="en-US" dirty="0">
                      <a:solidFill>
                        <a:schemeClr val="bg1"/>
                      </a:solidFill>
                      <a:latin typeface="Adobe Gothic Std B" panose="020B0800000000000000" pitchFamily="34" charset="-128"/>
                      <a:ea typeface="Adobe Gothic Std B" panose="020B0800000000000000" pitchFamily="34" charset="-128"/>
                    </a:rPr>
                    <a:t>rating section and streaming section</a:t>
                  </a:r>
                  <a:endParaRPr lang="en-US" sz="1400" dirty="0">
                    <a:solidFill>
                      <a:schemeClr val="bg1"/>
                    </a:solidFill>
                    <a:latin typeface="Adobe Gothic Std B" panose="020B0800000000000000" pitchFamily="34" charset="-128"/>
                    <a:ea typeface="Adobe Gothic Std B" panose="020B0800000000000000" pitchFamily="34" charset="-128"/>
                  </a:endParaRPr>
                </a:p>
                <a:p>
                  <a:pPr algn="ctr"/>
                  <a:endParaRPr lang="en-US" dirty="0">
                    <a:solidFill>
                      <a:schemeClr val="bg1"/>
                    </a:solidFill>
                  </a:endParaRPr>
                </a:p>
                <a:p>
                  <a:pPr algn="ctr"/>
                  <a:endParaRPr lang="en-US" b="1" dirty="0">
                    <a:solidFill>
                      <a:schemeClr val="bg1"/>
                    </a:solidFill>
                  </a:endParaRPr>
                </a:p>
              </p:txBody>
            </p:sp>
          </p:grpSp>
        </p:grpSp>
        <p:cxnSp>
          <p:nvCxnSpPr>
            <p:cNvPr id="6" name="Straight Connector 5"/>
            <p:cNvCxnSpPr>
              <a:cxnSpLocks/>
              <a:stCxn id="24" idx="0"/>
            </p:cNvCxnSpPr>
            <p:nvPr/>
          </p:nvCxnSpPr>
          <p:spPr>
            <a:xfrm flipV="1">
              <a:off x="1894974" y="-2314"/>
              <a:ext cx="0" cy="1496314"/>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a:cxnSpLocks/>
            </p:cNvCxnSpPr>
            <p:nvPr/>
          </p:nvCxnSpPr>
          <p:spPr>
            <a:xfrm flipH="1" flipV="1">
              <a:off x="4075632" y="-2314"/>
              <a:ext cx="1" cy="1959714"/>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flipH="1" flipV="1">
              <a:off x="6220605" y="0"/>
              <a:ext cx="21019" cy="2426652"/>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a:cxnSpLocks/>
              <a:stCxn id="36" idx="0"/>
            </p:cNvCxnSpPr>
            <p:nvPr/>
          </p:nvCxnSpPr>
          <p:spPr>
            <a:xfrm flipH="1" flipV="1">
              <a:off x="8364462" y="1"/>
              <a:ext cx="24632" cy="28742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a:cxnSpLocks/>
            </p:cNvCxnSpPr>
            <p:nvPr/>
          </p:nvCxnSpPr>
          <p:spPr>
            <a:xfrm flipH="1" flipV="1">
              <a:off x="10543662" y="-2314"/>
              <a:ext cx="25939" cy="3152202"/>
            </a:xfrm>
            <a:prstGeom prst="line">
              <a:avLst/>
            </a:prstGeom>
          </p:spPr>
          <p:style>
            <a:lnRef idx="3">
              <a:schemeClr val="accent2"/>
            </a:lnRef>
            <a:fillRef idx="0">
              <a:schemeClr val="accent2"/>
            </a:fillRef>
            <a:effectRef idx="2">
              <a:schemeClr val="accent2"/>
            </a:effectRef>
            <a:fontRef idx="minor">
              <a:schemeClr val="tx1"/>
            </a:fontRef>
          </p:style>
        </p:cxnSp>
      </p:grpSp>
      <p:sp>
        <p:nvSpPr>
          <p:cNvPr id="51" name="Rounded Rectangle 27">
            <a:extLst>
              <a:ext uri="{FF2B5EF4-FFF2-40B4-BE49-F238E27FC236}">
                <a16:creationId xmlns:a16="http://schemas.microsoft.com/office/drawing/2014/main" id="{73E6FE51-82B3-8795-7537-1F086B5A990B}"/>
              </a:ext>
            </a:extLst>
          </p:cNvPr>
          <p:cNvSpPr/>
          <p:nvPr/>
        </p:nvSpPr>
        <p:spPr>
          <a:xfrm>
            <a:off x="6823700" y="2509732"/>
            <a:ext cx="1873433" cy="2022913"/>
          </a:xfrm>
          <a:prstGeom prst="roundRect">
            <a:avLst>
              <a:gd name="adj" fmla="val 22110"/>
            </a:avLst>
          </a:prstGeom>
          <a:solidFill>
            <a:srgbClr val="FF0000">
              <a:alpha val="8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a:p>
            <a:pPr algn="ctr"/>
            <a:r>
              <a:rPr lang="en-US" sz="1400" dirty="0">
                <a:solidFill>
                  <a:schemeClr val="bg1"/>
                </a:solidFill>
                <a:latin typeface="Adobe Gothic Std B" panose="020B0800000000000000" pitchFamily="34" charset="-128"/>
                <a:ea typeface="Adobe Gothic Std B" panose="020B0800000000000000" pitchFamily="34" charset="-128"/>
              </a:rPr>
              <a:t>It provide user the choice to watch regional cinema also </a:t>
            </a:r>
          </a:p>
        </p:txBody>
      </p:sp>
      <p:sp>
        <p:nvSpPr>
          <p:cNvPr id="55" name="TextBox 54">
            <a:extLst>
              <a:ext uri="{FF2B5EF4-FFF2-40B4-BE49-F238E27FC236}">
                <a16:creationId xmlns:a16="http://schemas.microsoft.com/office/drawing/2014/main" id="{CDC5D6F0-0AAA-3935-C38E-88E960C82C08}"/>
              </a:ext>
            </a:extLst>
          </p:cNvPr>
          <p:cNvSpPr txBox="1"/>
          <p:nvPr/>
        </p:nvSpPr>
        <p:spPr>
          <a:xfrm>
            <a:off x="7645758" y="2526269"/>
            <a:ext cx="383438" cy="307777"/>
          </a:xfrm>
          <a:prstGeom prst="rect">
            <a:avLst/>
          </a:prstGeom>
          <a:noFill/>
        </p:spPr>
        <p:txBody>
          <a:bodyPr wrap="none" rtlCol="0">
            <a:spAutoFit/>
          </a:bodyPr>
          <a:lstStyle/>
          <a:p>
            <a:r>
              <a:rPr lang="en-US" dirty="0">
                <a:solidFill>
                  <a:schemeClr val="bg1"/>
                </a:solidFill>
              </a:rPr>
              <a:t>05</a:t>
            </a:r>
            <a:endParaRPr lang="en-IN" dirty="0">
              <a:solidFill>
                <a:schemeClr val="bg1"/>
              </a:solidFill>
            </a:endParaRPr>
          </a:p>
        </p:txBody>
      </p:sp>
    </p:spTree>
    <p:extLst>
      <p:ext uri="{BB962C8B-B14F-4D97-AF65-F5344CB8AC3E}">
        <p14:creationId xmlns:p14="http://schemas.microsoft.com/office/powerpoint/2010/main" val="30344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D634E4-DA7F-426C-81F0-F66B25D6B1D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4" name="Google Shape;457;p43">
            <a:extLst>
              <a:ext uri="{FF2B5EF4-FFF2-40B4-BE49-F238E27FC236}">
                <a16:creationId xmlns:a16="http://schemas.microsoft.com/office/drawing/2014/main" id="{FB74E64F-D13A-469C-9BD2-09715CC3F3F1}"/>
              </a:ext>
            </a:extLst>
          </p:cNvPr>
          <p:cNvSpPr txBox="1">
            <a:spLocks noGrp="1"/>
          </p:cNvSpPr>
          <p:nvPr>
            <p:ph type="title"/>
          </p:nvPr>
        </p:nvSpPr>
        <p:spPr>
          <a:xfrm>
            <a:off x="1104900" y="276225"/>
            <a:ext cx="6724650" cy="74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US" sz="2800" dirty="0">
                <a:solidFill>
                  <a:schemeClr val="bg1"/>
                </a:solidFill>
              </a:rPr>
              <a:t>R</a:t>
            </a:r>
            <a:r>
              <a:rPr lang="en-IN" sz="2800" dirty="0">
                <a:solidFill>
                  <a:schemeClr val="bg1"/>
                </a:solidFill>
              </a:rPr>
              <a:t>EQUIREMENTS</a:t>
            </a:r>
          </a:p>
        </p:txBody>
      </p:sp>
      <p:sp>
        <p:nvSpPr>
          <p:cNvPr id="5" name="Google Shape;465;p43">
            <a:extLst>
              <a:ext uri="{FF2B5EF4-FFF2-40B4-BE49-F238E27FC236}">
                <a16:creationId xmlns:a16="http://schemas.microsoft.com/office/drawing/2014/main" id="{5B90CF54-3B9F-4B39-B5B4-2E495DBF3BF6}"/>
              </a:ext>
            </a:extLst>
          </p:cNvPr>
          <p:cNvSpPr txBox="1"/>
          <p:nvPr/>
        </p:nvSpPr>
        <p:spPr>
          <a:xfrm>
            <a:off x="763115" y="1819606"/>
            <a:ext cx="1743018" cy="2203754"/>
          </a:xfrm>
          <a:prstGeom prst="rect">
            <a:avLst/>
          </a:prstGeom>
          <a:solidFill>
            <a:schemeClr val="accent1">
              <a:lumMod val="20000"/>
              <a:lumOff val="80000"/>
            </a:schemeClr>
          </a:solid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tx1"/>
                </a:solidFill>
                <a:latin typeface="Roboto"/>
                <a:ea typeface="Roboto"/>
                <a:cs typeface="Roboto"/>
                <a:sym typeface="Roboto"/>
              </a:rPr>
              <a:t>Hardware</a:t>
            </a:r>
            <a:endParaRPr lang="en-IN" sz="800" b="1" dirty="0">
              <a:solidFill>
                <a:schemeClr val="tx1"/>
              </a:solidFill>
              <a:latin typeface="Roboto"/>
              <a:ea typeface="Roboto"/>
              <a:cs typeface="Roboto"/>
              <a:sym typeface="Roboto"/>
            </a:endParaRPr>
          </a:p>
          <a:p>
            <a:pPr marL="0" lvl="0" indent="0" algn="l" rtl="0">
              <a:spcBef>
                <a:spcPts val="400"/>
              </a:spcBef>
              <a:spcAft>
                <a:spcPts val="400"/>
              </a:spcAft>
              <a:buNone/>
            </a:pPr>
            <a:endParaRPr lang="en-IN" sz="800" b="1" dirty="0">
              <a:solidFill>
                <a:schemeClr val="tx1"/>
              </a:solidFill>
              <a:latin typeface="Roboto"/>
              <a:ea typeface="Roboto"/>
              <a:cs typeface="Roboto"/>
              <a:sym typeface="Roboto"/>
            </a:endParaRPr>
          </a:p>
          <a:p>
            <a:pPr marL="0" lvl="0" indent="0" algn="l" rtl="0">
              <a:spcBef>
                <a:spcPts val="400"/>
              </a:spcBef>
              <a:spcAft>
                <a:spcPts val="400"/>
              </a:spcAft>
              <a:buNone/>
            </a:pPr>
            <a:r>
              <a:rPr lang="en-IN" sz="1100" dirty="0">
                <a:solidFill>
                  <a:schemeClr val="tx1"/>
                </a:solidFill>
                <a:latin typeface="Roboto"/>
                <a:ea typeface="Roboto"/>
                <a:cs typeface="Roboto"/>
                <a:sym typeface="Roboto"/>
              </a:rPr>
              <a:t>Laptop : </a:t>
            </a:r>
          </a:p>
          <a:p>
            <a:pPr marL="0" lvl="0" indent="0" algn="l" rtl="0">
              <a:spcBef>
                <a:spcPts val="400"/>
              </a:spcBef>
              <a:spcAft>
                <a:spcPts val="400"/>
              </a:spcAft>
              <a:buNone/>
            </a:pPr>
            <a:r>
              <a:rPr lang="en-IN" sz="1100" dirty="0">
                <a:solidFill>
                  <a:schemeClr val="tx1"/>
                </a:solidFill>
                <a:latin typeface="Roboto"/>
                <a:ea typeface="Roboto"/>
                <a:cs typeface="Roboto"/>
                <a:sym typeface="Roboto"/>
              </a:rPr>
              <a:t>Windows 7/8/10/11</a:t>
            </a:r>
          </a:p>
          <a:p>
            <a:pPr marL="0" lvl="0" indent="0" algn="l" rtl="0">
              <a:spcBef>
                <a:spcPts val="400"/>
              </a:spcBef>
              <a:spcAft>
                <a:spcPts val="400"/>
              </a:spcAft>
              <a:buNone/>
            </a:pPr>
            <a:r>
              <a:rPr lang="en-IN" sz="1100" dirty="0" err="1">
                <a:solidFill>
                  <a:schemeClr val="tx1"/>
                </a:solidFill>
                <a:latin typeface="Roboto"/>
                <a:ea typeface="Roboto"/>
                <a:cs typeface="Roboto"/>
                <a:sym typeface="Roboto"/>
              </a:rPr>
              <a:t>MacOs</a:t>
            </a:r>
            <a:endParaRPr lang="en-IN" sz="1100" dirty="0">
              <a:solidFill>
                <a:schemeClr val="tx1"/>
              </a:solidFill>
              <a:latin typeface="Roboto"/>
              <a:ea typeface="Roboto"/>
              <a:cs typeface="Roboto"/>
              <a:sym typeface="Roboto"/>
            </a:endParaRPr>
          </a:p>
          <a:p>
            <a:pPr marL="0" lvl="0" indent="0" algn="l" rtl="0">
              <a:spcBef>
                <a:spcPts val="400"/>
              </a:spcBef>
              <a:spcAft>
                <a:spcPts val="400"/>
              </a:spcAft>
              <a:buNone/>
            </a:pPr>
            <a:r>
              <a:rPr lang="en-IN" sz="1100" dirty="0">
                <a:solidFill>
                  <a:schemeClr val="tx1"/>
                </a:solidFill>
                <a:latin typeface="Roboto"/>
                <a:ea typeface="Roboto"/>
                <a:cs typeface="Roboto"/>
                <a:sym typeface="Roboto"/>
              </a:rPr>
              <a:t>Mobile :</a:t>
            </a:r>
          </a:p>
          <a:p>
            <a:pPr marL="0" lvl="0" indent="0" algn="l" rtl="0">
              <a:spcBef>
                <a:spcPts val="400"/>
              </a:spcBef>
              <a:spcAft>
                <a:spcPts val="400"/>
              </a:spcAft>
              <a:buNone/>
            </a:pPr>
            <a:r>
              <a:rPr lang="en-IN" sz="1100" dirty="0">
                <a:solidFill>
                  <a:schemeClr val="tx1"/>
                </a:solidFill>
                <a:latin typeface="Roboto"/>
                <a:ea typeface="Roboto"/>
                <a:cs typeface="Roboto"/>
                <a:sym typeface="Roboto"/>
              </a:rPr>
              <a:t>RAM : 2 GB (minimum)</a:t>
            </a:r>
          </a:p>
          <a:p>
            <a:pPr marL="0" lvl="0" indent="0" algn="l" rtl="0">
              <a:spcBef>
                <a:spcPts val="400"/>
              </a:spcBef>
              <a:spcAft>
                <a:spcPts val="400"/>
              </a:spcAft>
              <a:buNone/>
            </a:pPr>
            <a:endParaRPr lang="en-IN" sz="1100" dirty="0">
              <a:solidFill>
                <a:schemeClr val="lt1"/>
              </a:solidFill>
              <a:latin typeface="Roboto"/>
              <a:ea typeface="Roboto"/>
              <a:cs typeface="Roboto"/>
              <a:sym typeface="Roboto"/>
            </a:endParaRPr>
          </a:p>
          <a:p>
            <a:pPr marL="0" lvl="0" indent="0" algn="l" rtl="0">
              <a:spcBef>
                <a:spcPts val="400"/>
              </a:spcBef>
              <a:spcAft>
                <a:spcPts val="400"/>
              </a:spcAft>
              <a:buNone/>
            </a:pPr>
            <a:endParaRPr lang="en-IN" sz="800" b="1" dirty="0">
              <a:solidFill>
                <a:schemeClr val="lt1"/>
              </a:solidFill>
              <a:latin typeface="Roboto"/>
              <a:ea typeface="Roboto"/>
              <a:cs typeface="Roboto"/>
              <a:sym typeface="Roboto"/>
            </a:endParaRPr>
          </a:p>
        </p:txBody>
      </p:sp>
      <p:sp>
        <p:nvSpPr>
          <p:cNvPr id="6" name="Google Shape;465;p43">
            <a:extLst>
              <a:ext uri="{FF2B5EF4-FFF2-40B4-BE49-F238E27FC236}">
                <a16:creationId xmlns:a16="http://schemas.microsoft.com/office/drawing/2014/main" id="{E690A7B5-A29E-4102-B024-7B1853B7EBAB}"/>
              </a:ext>
            </a:extLst>
          </p:cNvPr>
          <p:cNvSpPr txBox="1"/>
          <p:nvPr/>
        </p:nvSpPr>
        <p:spPr>
          <a:xfrm>
            <a:off x="3642753" y="1803635"/>
            <a:ext cx="1858494" cy="2203756"/>
          </a:xfrm>
          <a:prstGeom prst="rect">
            <a:avLst/>
          </a:prstGeom>
          <a:solidFill>
            <a:schemeClr val="accent1">
              <a:lumMod val="40000"/>
              <a:lumOff val="60000"/>
            </a:schemeClr>
          </a:solid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tx1"/>
                </a:solidFill>
                <a:latin typeface="Roboto"/>
                <a:ea typeface="Roboto"/>
                <a:cs typeface="Roboto"/>
                <a:sym typeface="Roboto"/>
              </a:rPr>
              <a:t>Technology</a:t>
            </a:r>
            <a:endParaRPr lang="en-IN" sz="900" dirty="0">
              <a:solidFill>
                <a:schemeClr val="tx1"/>
              </a:solidFill>
              <a:latin typeface="Roboto"/>
              <a:ea typeface="Roboto"/>
              <a:cs typeface="Roboto"/>
              <a:sym typeface="Roboto"/>
            </a:endParaRPr>
          </a:p>
          <a:p>
            <a:pPr marL="0" lvl="0" indent="0" algn="l" rtl="0">
              <a:spcBef>
                <a:spcPts val="400"/>
              </a:spcBef>
              <a:spcAft>
                <a:spcPts val="400"/>
              </a:spcAft>
              <a:buNone/>
            </a:pPr>
            <a:r>
              <a:rPr lang="en-IN" sz="1200" dirty="0">
                <a:solidFill>
                  <a:schemeClr val="tx1"/>
                </a:solidFill>
                <a:latin typeface="Roboto"/>
                <a:ea typeface="Roboto"/>
                <a:cs typeface="Roboto"/>
                <a:sym typeface="Roboto"/>
              </a:rPr>
              <a:t>HTML</a:t>
            </a:r>
          </a:p>
          <a:p>
            <a:pPr marL="0" lvl="0" indent="0" algn="l" rtl="0">
              <a:spcBef>
                <a:spcPts val="400"/>
              </a:spcBef>
              <a:spcAft>
                <a:spcPts val="400"/>
              </a:spcAft>
              <a:buNone/>
            </a:pPr>
            <a:r>
              <a:rPr lang="en-IN" sz="1200" dirty="0">
                <a:solidFill>
                  <a:schemeClr val="tx1"/>
                </a:solidFill>
                <a:latin typeface="Roboto"/>
                <a:ea typeface="Roboto"/>
                <a:cs typeface="Roboto"/>
                <a:sym typeface="Roboto"/>
              </a:rPr>
              <a:t>CSS</a:t>
            </a:r>
          </a:p>
          <a:p>
            <a:pPr lvl="0">
              <a:spcBef>
                <a:spcPts val="400"/>
              </a:spcBef>
              <a:spcAft>
                <a:spcPts val="400"/>
              </a:spcAft>
            </a:pPr>
            <a:r>
              <a:rPr lang="en-IN" sz="1200" dirty="0">
                <a:solidFill>
                  <a:schemeClr val="tx1"/>
                </a:solidFill>
                <a:latin typeface="Roboto"/>
                <a:ea typeface="Roboto"/>
                <a:cs typeface="Roboto"/>
                <a:sym typeface="Roboto"/>
              </a:rPr>
              <a:t>JavaScript</a:t>
            </a:r>
          </a:p>
          <a:p>
            <a:pPr lvl="0">
              <a:spcBef>
                <a:spcPts val="400"/>
              </a:spcBef>
              <a:spcAft>
                <a:spcPts val="400"/>
              </a:spcAft>
            </a:pPr>
            <a:r>
              <a:rPr lang="en-IN" sz="1200" dirty="0">
                <a:solidFill>
                  <a:schemeClr val="tx1"/>
                </a:solidFill>
                <a:latin typeface="Roboto"/>
                <a:ea typeface="Roboto"/>
                <a:cs typeface="Roboto"/>
                <a:sym typeface="Roboto"/>
              </a:rPr>
              <a:t>Node </a:t>
            </a:r>
            <a:r>
              <a:rPr lang="en-IN" sz="1200" dirty="0" err="1">
                <a:solidFill>
                  <a:schemeClr val="tx1"/>
                </a:solidFill>
                <a:latin typeface="Roboto"/>
                <a:ea typeface="Roboto"/>
                <a:cs typeface="Roboto"/>
                <a:sym typeface="Roboto"/>
              </a:rPr>
              <a:t>Js</a:t>
            </a:r>
            <a:r>
              <a:rPr lang="en-IN" sz="1200" dirty="0">
                <a:solidFill>
                  <a:schemeClr val="tx1"/>
                </a:solidFill>
                <a:latin typeface="Roboto"/>
                <a:ea typeface="Roboto"/>
                <a:cs typeface="Roboto"/>
                <a:sym typeface="Roboto"/>
              </a:rPr>
              <a:t> </a:t>
            </a:r>
          </a:p>
          <a:p>
            <a:pPr marL="0" lvl="0" indent="0" algn="l" rtl="0">
              <a:spcBef>
                <a:spcPts val="400"/>
              </a:spcBef>
              <a:spcAft>
                <a:spcPts val="400"/>
              </a:spcAft>
              <a:buNone/>
            </a:pPr>
            <a:r>
              <a:rPr lang="en-IN" sz="1200" dirty="0">
                <a:solidFill>
                  <a:schemeClr val="tx1"/>
                </a:solidFill>
                <a:latin typeface="Roboto"/>
                <a:ea typeface="Roboto"/>
                <a:cs typeface="Roboto"/>
                <a:sym typeface="Roboto"/>
              </a:rPr>
              <a:t>Java/C++</a:t>
            </a:r>
            <a:r>
              <a:rPr lang="en-IN" sz="900" dirty="0">
                <a:solidFill>
                  <a:schemeClr val="tx1"/>
                </a:solidFill>
                <a:latin typeface="Roboto"/>
                <a:ea typeface="Roboto"/>
                <a:cs typeface="Roboto"/>
                <a:sym typeface="Roboto"/>
              </a:rPr>
              <a:t> </a:t>
            </a:r>
          </a:p>
          <a:p>
            <a:pPr marL="0" lvl="0" indent="0" algn="l" rtl="0">
              <a:spcBef>
                <a:spcPts val="400"/>
              </a:spcBef>
              <a:spcAft>
                <a:spcPts val="400"/>
              </a:spcAft>
              <a:buNone/>
            </a:pPr>
            <a:r>
              <a:rPr lang="en-IN" sz="1200" dirty="0">
                <a:solidFill>
                  <a:schemeClr val="tx1"/>
                </a:solidFill>
                <a:latin typeface="Roboto"/>
                <a:ea typeface="Roboto"/>
                <a:cs typeface="Roboto"/>
                <a:sym typeface="Roboto"/>
              </a:rPr>
              <a:t>Mongo</a:t>
            </a:r>
            <a:r>
              <a:rPr lang="en-IN" sz="900" dirty="0">
                <a:solidFill>
                  <a:schemeClr val="tx1"/>
                </a:solidFill>
                <a:latin typeface="Roboto"/>
                <a:ea typeface="Roboto"/>
                <a:cs typeface="Roboto"/>
                <a:sym typeface="Roboto"/>
              </a:rPr>
              <a:t> </a:t>
            </a:r>
            <a:r>
              <a:rPr lang="en-IN" sz="1200" dirty="0" err="1">
                <a:solidFill>
                  <a:schemeClr val="tx1"/>
                </a:solidFill>
                <a:latin typeface="Roboto"/>
                <a:ea typeface="Roboto"/>
                <a:cs typeface="Roboto"/>
                <a:sym typeface="Roboto"/>
              </a:rPr>
              <a:t>db</a:t>
            </a:r>
            <a:endParaRPr lang="en-IN" sz="1200" dirty="0">
              <a:solidFill>
                <a:schemeClr val="tx1"/>
              </a:solidFill>
              <a:latin typeface="Roboto"/>
              <a:ea typeface="Roboto"/>
              <a:cs typeface="Roboto"/>
              <a:sym typeface="Roboto"/>
            </a:endParaRPr>
          </a:p>
          <a:p>
            <a:pPr marL="0" lvl="0" indent="0" algn="l" rtl="0">
              <a:spcBef>
                <a:spcPts val="400"/>
              </a:spcBef>
              <a:spcAft>
                <a:spcPts val="400"/>
              </a:spcAft>
              <a:buNone/>
            </a:pPr>
            <a:endParaRPr lang="en-IN" sz="1100" dirty="0">
              <a:solidFill>
                <a:schemeClr val="tx1"/>
              </a:solidFill>
              <a:latin typeface="Roboto"/>
              <a:ea typeface="Roboto"/>
              <a:cs typeface="Roboto"/>
              <a:sym typeface="Roboto"/>
            </a:endParaRPr>
          </a:p>
          <a:p>
            <a:pPr marL="0" lvl="0" indent="0" algn="l" rtl="0">
              <a:spcBef>
                <a:spcPts val="400"/>
              </a:spcBef>
              <a:spcAft>
                <a:spcPts val="400"/>
              </a:spcAft>
              <a:buNone/>
            </a:pPr>
            <a:endParaRPr lang="en-IN" sz="1100" dirty="0">
              <a:solidFill>
                <a:schemeClr val="tx1"/>
              </a:solidFill>
              <a:latin typeface="Roboto"/>
              <a:ea typeface="Roboto"/>
              <a:cs typeface="Roboto"/>
              <a:sym typeface="Roboto"/>
            </a:endParaRPr>
          </a:p>
          <a:p>
            <a:pPr marL="0" lvl="0" indent="0" algn="l" rtl="0">
              <a:spcBef>
                <a:spcPts val="400"/>
              </a:spcBef>
              <a:spcAft>
                <a:spcPts val="400"/>
              </a:spcAft>
              <a:buNone/>
            </a:pPr>
            <a:endParaRPr lang="en-IN" sz="800" b="1" dirty="0">
              <a:solidFill>
                <a:schemeClr val="lt1"/>
              </a:solidFill>
              <a:latin typeface="Roboto"/>
              <a:ea typeface="Roboto"/>
              <a:cs typeface="Roboto"/>
              <a:sym typeface="Roboto"/>
            </a:endParaRPr>
          </a:p>
        </p:txBody>
      </p:sp>
      <p:sp>
        <p:nvSpPr>
          <p:cNvPr id="8" name="Google Shape;464;p43">
            <a:extLst>
              <a:ext uri="{FF2B5EF4-FFF2-40B4-BE49-F238E27FC236}">
                <a16:creationId xmlns:a16="http://schemas.microsoft.com/office/drawing/2014/main" id="{FE103390-F6B5-4E1F-8A59-4F4731479320}"/>
              </a:ext>
            </a:extLst>
          </p:cNvPr>
          <p:cNvSpPr txBox="1"/>
          <p:nvPr/>
        </p:nvSpPr>
        <p:spPr>
          <a:xfrm>
            <a:off x="6704338" y="1819604"/>
            <a:ext cx="1858494" cy="2203756"/>
          </a:xfrm>
          <a:prstGeom prst="rect">
            <a:avLst/>
          </a:prstGeom>
          <a:solidFill>
            <a:schemeClr val="accent2">
              <a:lumMod val="75000"/>
            </a:schemeClr>
          </a:solid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tx1"/>
                </a:solidFill>
                <a:latin typeface="Roboto"/>
                <a:ea typeface="Roboto"/>
                <a:cs typeface="Roboto"/>
                <a:sym typeface="Roboto"/>
              </a:rPr>
              <a:t>Software</a:t>
            </a:r>
            <a:r>
              <a:rPr lang="en-US" sz="900" b="1" dirty="0">
                <a:solidFill>
                  <a:schemeClr val="tx1"/>
                </a:solidFill>
                <a:latin typeface="Roboto"/>
                <a:ea typeface="Roboto"/>
                <a:cs typeface="Roboto"/>
                <a:sym typeface="Roboto"/>
              </a:rPr>
              <a:t> </a:t>
            </a:r>
            <a:endParaRPr sz="900" b="1" dirty="0">
              <a:solidFill>
                <a:schemeClr val="tx1"/>
              </a:solidFill>
              <a:latin typeface="Roboto"/>
              <a:ea typeface="Roboto"/>
              <a:cs typeface="Roboto"/>
              <a:sym typeface="Roboto"/>
            </a:endParaRPr>
          </a:p>
          <a:p>
            <a:pPr marL="0" lvl="0" indent="0" algn="l" rtl="0">
              <a:spcBef>
                <a:spcPts val="400"/>
              </a:spcBef>
              <a:spcAft>
                <a:spcPts val="400"/>
              </a:spcAft>
              <a:buNone/>
            </a:pPr>
            <a:endParaRPr lang="en" sz="800" dirty="0">
              <a:solidFill>
                <a:schemeClr val="tx1"/>
              </a:solidFill>
              <a:latin typeface="Roboto"/>
              <a:ea typeface="Roboto"/>
              <a:cs typeface="Roboto"/>
              <a:sym typeface="Roboto"/>
            </a:endParaRPr>
          </a:p>
          <a:p>
            <a:pPr marL="0" lvl="0" indent="0" algn="l" rtl="0">
              <a:spcBef>
                <a:spcPts val="400"/>
              </a:spcBef>
              <a:spcAft>
                <a:spcPts val="400"/>
              </a:spcAft>
              <a:buNone/>
            </a:pPr>
            <a:r>
              <a:rPr lang="en" sz="1100" dirty="0">
                <a:solidFill>
                  <a:schemeClr val="tx1"/>
                </a:solidFill>
                <a:latin typeface="Roboto"/>
                <a:ea typeface="Roboto"/>
                <a:cs typeface="Roboto"/>
                <a:sym typeface="Roboto"/>
              </a:rPr>
              <a:t>VS Code</a:t>
            </a:r>
          </a:p>
          <a:p>
            <a:pPr marL="0" lvl="0" indent="0" algn="l" rtl="0">
              <a:spcBef>
                <a:spcPts val="400"/>
              </a:spcBef>
              <a:spcAft>
                <a:spcPts val="400"/>
              </a:spcAft>
              <a:buNone/>
            </a:pPr>
            <a:r>
              <a:rPr lang="en" sz="1100" dirty="0">
                <a:solidFill>
                  <a:schemeClr val="tx1"/>
                </a:solidFill>
                <a:latin typeface="Roboto"/>
                <a:ea typeface="Roboto"/>
                <a:cs typeface="Roboto"/>
                <a:sym typeface="Roboto"/>
              </a:rPr>
              <a:t>AnyOS</a:t>
            </a:r>
          </a:p>
          <a:p>
            <a:pPr marL="0" lvl="0" indent="0" algn="l" rtl="0">
              <a:spcBef>
                <a:spcPts val="400"/>
              </a:spcBef>
              <a:spcAft>
                <a:spcPts val="400"/>
              </a:spcAft>
              <a:buNone/>
            </a:pPr>
            <a:r>
              <a:rPr lang="en" sz="1100" dirty="0">
                <a:solidFill>
                  <a:schemeClr val="tx1"/>
                </a:solidFill>
                <a:latin typeface="Roboto"/>
                <a:ea typeface="Roboto"/>
                <a:cs typeface="Roboto"/>
                <a:sym typeface="Roboto"/>
              </a:rPr>
              <a:t>Browser</a:t>
            </a:r>
          </a:p>
          <a:p>
            <a:pPr marL="0" lvl="0" indent="0" algn="l" rtl="0">
              <a:spcBef>
                <a:spcPts val="400"/>
              </a:spcBef>
              <a:spcAft>
                <a:spcPts val="400"/>
              </a:spcAft>
              <a:buNone/>
            </a:pPr>
            <a:endParaRPr sz="1100"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272745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Glimpse of  Website  (</a:t>
            </a:r>
            <a:r>
              <a:rPr lang="en-US" sz="2800" dirty="0">
                <a:latin typeface="Century Gothic" panose="020B0502020202020204" pitchFamily="34" charset="0"/>
              </a:rPr>
              <a:t>Home Page)</a:t>
            </a:r>
            <a:endParaRPr lang="en-IN" sz="2800" dirty="0"/>
          </a:p>
        </p:txBody>
      </p:sp>
      <p:sp>
        <p:nvSpPr>
          <p:cNvPr id="3" name="Text Placeholder 2"/>
          <p:cNvSpPr>
            <a:spLocks noGrp="1"/>
          </p:cNvSpPr>
          <p:nvPr>
            <p:ph type="body" idx="1"/>
          </p:nvPr>
        </p:nvSpPr>
        <p:spPr>
          <a:xfrm>
            <a:off x="1101386" y="1092690"/>
            <a:ext cx="3681900" cy="3537900"/>
          </a:xfrm>
        </p:spPr>
        <p:txBody>
          <a:bodyPr/>
          <a:lstStyle/>
          <a:p>
            <a:pPr marL="63500" indent="0">
              <a:buNone/>
            </a:pPr>
            <a:r>
              <a:rPr lang="en-US" dirty="0"/>
              <a:t> </a:t>
            </a:r>
            <a:endParaRPr lang="en-IN" sz="2000" dirty="0">
              <a:latin typeface="Century Gothic" panose="020B0502020202020204" pitchFamily="34" charset="0"/>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8E7B14EF-8DA4-4EE7-96C5-76337C4CB51E}"/>
              </a:ext>
            </a:extLst>
          </p:cNvPr>
          <p:cNvPicPr>
            <a:picLocks noChangeAspect="1"/>
          </p:cNvPicPr>
          <p:nvPr/>
        </p:nvPicPr>
        <p:blipFill>
          <a:blip r:embed="rId2"/>
          <a:stretch>
            <a:fillRect/>
          </a:stretch>
        </p:blipFill>
        <p:spPr>
          <a:xfrm>
            <a:off x="1101386" y="1082315"/>
            <a:ext cx="7470987" cy="3788335"/>
          </a:xfrm>
          <a:prstGeom prst="rect">
            <a:avLst/>
          </a:prstGeom>
        </p:spPr>
      </p:pic>
    </p:spTree>
    <p:extLst>
      <p:ext uri="{BB962C8B-B14F-4D97-AF65-F5344CB8AC3E}">
        <p14:creationId xmlns:p14="http://schemas.microsoft.com/office/powerpoint/2010/main" val="3599550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1133</TotalTime>
  <Words>617</Words>
  <Application>Microsoft Office PowerPoint</Application>
  <PresentationFormat>On-screen Show (16:9)</PresentationFormat>
  <Paragraphs>162</Paragraphs>
  <Slides>17</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Adobe Gothic Std B</vt:lpstr>
      <vt:lpstr>Amatic SC</vt:lpstr>
      <vt:lpstr>Arial</vt:lpstr>
      <vt:lpstr>Calibri</vt:lpstr>
      <vt:lpstr>Century Gothic</vt:lpstr>
      <vt:lpstr>Comic Sans MS</vt:lpstr>
      <vt:lpstr>Dosis</vt:lpstr>
      <vt:lpstr>Lato Light</vt:lpstr>
      <vt:lpstr>Roboto</vt:lpstr>
      <vt:lpstr>Roboto Light</vt:lpstr>
      <vt:lpstr>Wingdings</vt:lpstr>
      <vt:lpstr>William template</vt:lpstr>
      <vt:lpstr>FlickZilla</vt:lpstr>
      <vt:lpstr>PowerPoint Presentation</vt:lpstr>
      <vt:lpstr>Table of Contents</vt:lpstr>
      <vt:lpstr>PROBLEM STATEMENT  </vt:lpstr>
      <vt:lpstr>Project Description</vt:lpstr>
      <vt:lpstr>Why Movie Streaming Website  (Cause )</vt:lpstr>
      <vt:lpstr>PowerPoint Presentation</vt:lpstr>
      <vt:lpstr>REQUIREMENTS</vt:lpstr>
      <vt:lpstr>Glimpse of  Website  (Home Page)</vt:lpstr>
      <vt:lpstr>Continue..</vt:lpstr>
      <vt:lpstr>Database</vt:lpstr>
      <vt:lpstr>Our Goals</vt:lpstr>
      <vt:lpstr>Team-Work</vt:lpstr>
      <vt:lpstr>Roadmap</vt:lpstr>
      <vt:lpstr>Future Enhancement</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Lenovo</dc:creator>
  <cp:lastModifiedBy>Jay Thanki</cp:lastModifiedBy>
  <cp:revision>76</cp:revision>
  <dcterms:modified xsi:type="dcterms:W3CDTF">2022-10-12T04:58:57Z</dcterms:modified>
</cp:coreProperties>
</file>